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56" r:id="rId3"/>
    <p:sldId id="257" r:id="rId5"/>
  </p:sldIdLst>
  <p:sldSz cx="6858000" cy="9902825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146" autoAdjust="0"/>
    <p:restoredTop sz="94660"/>
  </p:normalViewPr>
  <p:slideViewPr>
    <p:cSldViewPr snapToGrid="0">
      <p:cViewPr varScale="1">
        <p:scale>
          <a:sx n="89" d="100"/>
          <a:sy n="89" d="100"/>
        </p:scale>
        <p:origin x="-3138" y="-114"/>
      </p:cViewPr>
      <p:guideLst>
        <p:guide orient="horz" pos="3258"/>
        <p:guide pos="215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6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392" y="1143000"/>
            <a:ext cx="213721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74325" y="1320541"/>
            <a:ext cx="5512050" cy="3712073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74325" y="5141793"/>
            <a:ext cx="5512050" cy="2126383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42225" y="1117781"/>
            <a:ext cx="6172200" cy="7918049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74325" y="3587297"/>
            <a:ext cx="5512050" cy="147131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674325" y="5141793"/>
            <a:ext cx="5512050" cy="681067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628"/>
            <a:ext cx="6170175" cy="10190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42225" y="2152378"/>
            <a:ext cx="6170175" cy="6873053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119825" y="5557711"/>
            <a:ext cx="4369950" cy="1107383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119825" y="6665094"/>
            <a:ext cx="4369950" cy="1252955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628"/>
            <a:ext cx="6170175" cy="10190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42225" y="2167975"/>
            <a:ext cx="2911950" cy="6857456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606525" y="2167975"/>
            <a:ext cx="2911950" cy="6857456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628"/>
            <a:ext cx="6170175" cy="10190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42225" y="2063996"/>
            <a:ext cx="3005100" cy="551092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42225" y="2677475"/>
            <a:ext cx="3005100" cy="6347956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507609" y="2053206"/>
            <a:ext cx="3005100" cy="551092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507609" y="2677475"/>
            <a:ext cx="3005100" cy="6347956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878628"/>
            <a:ext cx="6170175" cy="10190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42186" y="2245837"/>
            <a:ext cx="2943582" cy="6654978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3572100" y="2245960"/>
            <a:ext cx="2940300" cy="6654696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5757075" y="1320541"/>
            <a:ext cx="587250" cy="7262977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14350" y="1320541"/>
            <a:ext cx="5157675" cy="7262977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1000"/>
              </a:spcAft>
              <a:defRPr spc="300"/>
            </a:lvl1pPr>
            <a:lvl2pPr marL="514350" indent="-171450">
              <a:defRPr spc="300"/>
            </a:lvl2pPr>
            <a:lvl3pPr marL="857250" indent="-171450">
              <a:defRPr spc="300"/>
            </a:lvl3pPr>
            <a:lvl4pPr marL="1200150" indent="-171450">
              <a:defRPr spc="300"/>
            </a:lvl4pPr>
            <a:lvl5pPr marL="1543050" indent="-17145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42225" y="878628"/>
            <a:ext cx="6170175" cy="10190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42225" y="2152378"/>
            <a:ext cx="6170175" cy="6873053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344250" y="9119013"/>
            <a:ext cx="1518750" cy="45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2315250" y="9119013"/>
            <a:ext cx="2227500" cy="45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4993650" y="9119013"/>
            <a:ext cx="1518750" cy="457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3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6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5715" y="754380"/>
            <a:ext cx="3838575" cy="7632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78130" y="1135380"/>
            <a:ext cx="334708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AES67 Audio Network Module</a:t>
            </a:r>
            <a:endParaRPr lang="en-US" altLang="zh-CN" sz="16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717550" y="1694815"/>
            <a:ext cx="1296000" cy="1188000"/>
          </a:xfrm>
          <a:prstGeom prst="ellipse">
            <a:avLst/>
          </a:prstGeom>
          <a:noFill/>
          <a:ln w="76200">
            <a:solidFill>
              <a:schemeClr val="accent1">
                <a:lumMod val="75000"/>
                <a:alpha val="7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7" name="组合 86"/>
          <p:cNvGrpSpPr/>
          <p:nvPr/>
        </p:nvGrpSpPr>
        <p:grpSpPr>
          <a:xfrm>
            <a:off x="2361958" y="1724025"/>
            <a:ext cx="4101329" cy="624840"/>
            <a:chOff x="3665" y="5912"/>
            <a:chExt cx="4748" cy="984"/>
          </a:xfrm>
        </p:grpSpPr>
        <p:sp>
          <p:nvSpPr>
            <p:cNvPr id="17" name="文本框 16"/>
            <p:cNvSpPr txBox="1"/>
            <p:nvPr/>
          </p:nvSpPr>
          <p:spPr>
            <a:xfrm>
              <a:off x="3674" y="6413"/>
              <a:ext cx="4739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+mn-ea"/>
                </a:rPr>
                <a:t>8x8 / </a:t>
              </a:r>
              <a:r>
                <a:rPr lang="en-US" altLang="zh-CN" sz="1400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16x16 Channel Audio </a:t>
              </a:r>
              <a:r>
                <a:rPr lang="en-US" altLang="zh-CN" sz="1400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+mn-ea"/>
                </a:rPr>
                <a:t>Network</a:t>
              </a:r>
              <a:r>
                <a:rPr lang="en-US" altLang="zh-CN" sz="1400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 Module</a:t>
              </a:r>
              <a:endParaRPr lang="en-US" altLang="zh-CN" sz="1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665" y="5912"/>
              <a:ext cx="4127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DL-08 / DL-16</a:t>
              </a:r>
              <a:endParaRPr lang="en-US" altLang="zh-CN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87375" y="1781810"/>
            <a:ext cx="1593215" cy="1009015"/>
          </a:xfrm>
          <a:prstGeom prst="rect">
            <a:avLst/>
          </a:prstGeom>
        </p:spPr>
      </p:pic>
      <p:grpSp>
        <p:nvGrpSpPr>
          <p:cNvPr id="86" name="组合 85"/>
          <p:cNvGrpSpPr/>
          <p:nvPr/>
        </p:nvGrpSpPr>
        <p:grpSpPr>
          <a:xfrm>
            <a:off x="1031875" y="2980690"/>
            <a:ext cx="1236980" cy="901700"/>
            <a:chOff x="2809" y="5114"/>
            <a:chExt cx="1948" cy="1420"/>
          </a:xfrm>
        </p:grpSpPr>
        <p:sp>
          <p:nvSpPr>
            <p:cNvPr id="89" name="圆角矩形 88"/>
            <p:cNvSpPr/>
            <p:nvPr/>
          </p:nvSpPr>
          <p:spPr>
            <a:xfrm>
              <a:off x="2985" y="5114"/>
              <a:ext cx="1595" cy="140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809" y="5952"/>
              <a:ext cx="1948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ctr">
                <a:buNone/>
              </a:pPr>
              <a:r>
                <a:rPr lang="en-US" altLang="zh-CN" sz="900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+mn-ea"/>
                </a:rPr>
                <a:t>Ultra-low</a:t>
              </a:r>
              <a:endParaRPr lang="en-US" altLang="zh-CN" sz="9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endParaRPr>
            </a:p>
            <a:p>
              <a:pPr indent="0" algn="ctr">
                <a:buNone/>
              </a:pPr>
              <a:r>
                <a:rPr lang="en-US" altLang="zh-CN" sz="900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+mn-ea"/>
                </a:rPr>
                <a:t>L</a:t>
              </a:r>
              <a:r>
                <a:rPr lang="zh-CN" altLang="en-US" sz="900" b="1" dirty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atency</a:t>
              </a:r>
              <a:endParaRPr lang="zh-CN" altLang="en-US" sz="900" b="1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3346" y="5185"/>
              <a:ext cx="850" cy="82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99" name="组合 198"/>
            <p:cNvGrpSpPr/>
            <p:nvPr/>
          </p:nvGrpSpPr>
          <p:grpSpPr>
            <a:xfrm>
              <a:off x="3613" y="5453"/>
              <a:ext cx="332" cy="325"/>
              <a:chOff x="4119564" y="4757738"/>
              <a:chExt cx="393700" cy="363537"/>
            </a:xfrm>
            <a:solidFill>
              <a:schemeClr val="bg1"/>
            </a:solidFill>
          </p:grpSpPr>
          <p:grpSp>
            <p:nvGrpSpPr>
              <p:cNvPr id="420" name="组合 419"/>
              <p:cNvGrpSpPr/>
              <p:nvPr/>
            </p:nvGrpSpPr>
            <p:grpSpPr>
              <a:xfrm>
                <a:off x="4119564" y="4757738"/>
                <a:ext cx="393700" cy="363537"/>
                <a:chOff x="4119564" y="4757738"/>
                <a:chExt cx="393700" cy="363537"/>
              </a:xfrm>
              <a:grpFill/>
            </p:grpSpPr>
            <p:sp>
              <p:nvSpPr>
                <p:cNvPr id="422" name="Freeform 223"/>
                <p:cNvSpPr/>
                <p:nvPr/>
              </p:nvSpPr>
              <p:spPr bwMode="auto">
                <a:xfrm>
                  <a:off x="4422776" y="4757738"/>
                  <a:ext cx="90488" cy="88900"/>
                </a:xfrm>
                <a:custGeom>
                  <a:avLst/>
                  <a:gdLst>
                    <a:gd name="T0" fmla="*/ 10 w 45"/>
                    <a:gd name="T1" fmla="*/ 8 h 44"/>
                    <a:gd name="T2" fmla="*/ 0 w 45"/>
                    <a:gd name="T3" fmla="*/ 13 h 44"/>
                    <a:gd name="T4" fmla="*/ 12 w 45"/>
                    <a:gd name="T5" fmla="*/ 30 h 44"/>
                    <a:gd name="T6" fmla="*/ 28 w 45"/>
                    <a:gd name="T7" fmla="*/ 44 h 44"/>
                    <a:gd name="T8" fmla="*/ 33 w 45"/>
                    <a:gd name="T9" fmla="*/ 35 h 44"/>
                    <a:gd name="T10" fmla="*/ 45 w 45"/>
                    <a:gd name="T11" fmla="*/ 1 h 44"/>
                    <a:gd name="T12" fmla="*/ 10 w 45"/>
                    <a:gd name="T13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5" h="44">
                      <a:moveTo>
                        <a:pt x="10" y="8"/>
                      </a:moveTo>
                      <a:cubicBezTo>
                        <a:pt x="7" y="10"/>
                        <a:pt x="3" y="11"/>
                        <a:pt x="0" y="13"/>
                      </a:cubicBezTo>
                      <a:cubicBezTo>
                        <a:pt x="4" y="19"/>
                        <a:pt x="7" y="24"/>
                        <a:pt x="12" y="30"/>
                      </a:cubicBezTo>
                      <a:cubicBezTo>
                        <a:pt x="17" y="35"/>
                        <a:pt x="22" y="40"/>
                        <a:pt x="28" y="44"/>
                      </a:cubicBezTo>
                      <a:cubicBezTo>
                        <a:pt x="30" y="41"/>
                        <a:pt x="32" y="38"/>
                        <a:pt x="33" y="35"/>
                      </a:cubicBezTo>
                      <a:cubicBezTo>
                        <a:pt x="40" y="24"/>
                        <a:pt x="44" y="12"/>
                        <a:pt x="45" y="1"/>
                      </a:cubicBezTo>
                      <a:cubicBezTo>
                        <a:pt x="33" y="0"/>
                        <a:pt x="21" y="3"/>
                        <a:pt x="10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23" name="Freeform 224"/>
                <p:cNvSpPr/>
                <p:nvPr/>
              </p:nvSpPr>
              <p:spPr bwMode="auto">
                <a:xfrm>
                  <a:off x="4119564" y="4891088"/>
                  <a:ext cx="157163" cy="95250"/>
                </a:xfrm>
                <a:custGeom>
                  <a:avLst/>
                  <a:gdLst>
                    <a:gd name="T0" fmla="*/ 62 w 99"/>
                    <a:gd name="T1" fmla="*/ 56 h 60"/>
                    <a:gd name="T2" fmla="*/ 49 w 99"/>
                    <a:gd name="T3" fmla="*/ 41 h 60"/>
                    <a:gd name="T4" fmla="*/ 27 w 99"/>
                    <a:gd name="T5" fmla="*/ 44 h 60"/>
                    <a:gd name="T6" fmla="*/ 0 w 99"/>
                    <a:gd name="T7" fmla="*/ 60 h 60"/>
                    <a:gd name="T8" fmla="*/ 66 w 99"/>
                    <a:gd name="T9" fmla="*/ 0 h 60"/>
                    <a:gd name="T10" fmla="*/ 99 w 99"/>
                    <a:gd name="T11" fmla="*/ 5 h 60"/>
                    <a:gd name="T12" fmla="*/ 62 w 99"/>
                    <a:gd name="T13" fmla="*/ 56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9" h="60">
                      <a:moveTo>
                        <a:pt x="62" y="56"/>
                      </a:moveTo>
                      <a:lnTo>
                        <a:pt x="49" y="41"/>
                      </a:lnTo>
                      <a:lnTo>
                        <a:pt x="27" y="44"/>
                      </a:lnTo>
                      <a:lnTo>
                        <a:pt x="0" y="60"/>
                      </a:lnTo>
                      <a:lnTo>
                        <a:pt x="66" y="0"/>
                      </a:lnTo>
                      <a:lnTo>
                        <a:pt x="99" y="5"/>
                      </a:lnTo>
                      <a:lnTo>
                        <a:pt x="62" y="5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24" name="Freeform 225"/>
                <p:cNvSpPr/>
                <p:nvPr/>
              </p:nvSpPr>
              <p:spPr bwMode="auto">
                <a:xfrm>
                  <a:off x="4249739" y="4973638"/>
                  <a:ext cx="106363" cy="147637"/>
                </a:xfrm>
                <a:custGeom>
                  <a:avLst/>
                  <a:gdLst>
                    <a:gd name="T0" fmla="*/ 11 w 67"/>
                    <a:gd name="T1" fmla="*/ 30 h 93"/>
                    <a:gd name="T2" fmla="*/ 25 w 67"/>
                    <a:gd name="T3" fmla="*/ 46 h 93"/>
                    <a:gd name="T4" fmla="*/ 19 w 67"/>
                    <a:gd name="T5" fmla="*/ 67 h 93"/>
                    <a:gd name="T6" fmla="*/ 0 w 67"/>
                    <a:gd name="T7" fmla="*/ 93 h 93"/>
                    <a:gd name="T8" fmla="*/ 67 w 67"/>
                    <a:gd name="T9" fmla="*/ 33 h 93"/>
                    <a:gd name="T10" fmla="*/ 65 w 67"/>
                    <a:gd name="T11" fmla="*/ 0 h 93"/>
                    <a:gd name="T12" fmla="*/ 11 w 67"/>
                    <a:gd name="T13" fmla="*/ 30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" h="93">
                      <a:moveTo>
                        <a:pt x="11" y="30"/>
                      </a:moveTo>
                      <a:lnTo>
                        <a:pt x="25" y="46"/>
                      </a:lnTo>
                      <a:lnTo>
                        <a:pt x="19" y="67"/>
                      </a:lnTo>
                      <a:lnTo>
                        <a:pt x="0" y="93"/>
                      </a:lnTo>
                      <a:lnTo>
                        <a:pt x="67" y="33"/>
                      </a:lnTo>
                      <a:lnTo>
                        <a:pt x="65" y="0"/>
                      </a:lnTo>
                      <a:lnTo>
                        <a:pt x="11" y="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25" name="Freeform 226"/>
                <p:cNvSpPr>
                  <a:spLocks noEditPoints="1"/>
                </p:cNvSpPr>
                <p:nvPr/>
              </p:nvSpPr>
              <p:spPr bwMode="auto">
                <a:xfrm>
                  <a:off x="4119564" y="5003801"/>
                  <a:ext cx="117475" cy="106362"/>
                </a:xfrm>
                <a:custGeom>
                  <a:avLst/>
                  <a:gdLst>
                    <a:gd name="T0" fmla="*/ 30 w 58"/>
                    <a:gd name="T1" fmla="*/ 4 h 53"/>
                    <a:gd name="T2" fmla="*/ 0 w 58"/>
                    <a:gd name="T3" fmla="*/ 53 h 53"/>
                    <a:gd name="T4" fmla="*/ 54 w 58"/>
                    <a:gd name="T5" fmla="*/ 25 h 53"/>
                    <a:gd name="T6" fmla="*/ 30 w 58"/>
                    <a:gd name="T7" fmla="*/ 4 h 53"/>
                    <a:gd name="T8" fmla="*/ 43 w 58"/>
                    <a:gd name="T9" fmla="*/ 22 h 53"/>
                    <a:gd name="T10" fmla="*/ 23 w 58"/>
                    <a:gd name="T11" fmla="*/ 33 h 53"/>
                    <a:gd name="T12" fmla="*/ 34 w 58"/>
                    <a:gd name="T13" fmla="*/ 14 h 53"/>
                    <a:gd name="T14" fmla="*/ 43 w 58"/>
                    <a:gd name="T15" fmla="*/ 22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58" h="53">
                      <a:moveTo>
                        <a:pt x="30" y="4"/>
                      </a:moveTo>
                      <a:cubicBezTo>
                        <a:pt x="18" y="13"/>
                        <a:pt x="0" y="53"/>
                        <a:pt x="0" y="53"/>
                      </a:cubicBezTo>
                      <a:cubicBezTo>
                        <a:pt x="0" y="53"/>
                        <a:pt x="51" y="38"/>
                        <a:pt x="54" y="25"/>
                      </a:cubicBezTo>
                      <a:cubicBezTo>
                        <a:pt x="58" y="3"/>
                        <a:pt x="34" y="0"/>
                        <a:pt x="30" y="4"/>
                      </a:cubicBezTo>
                      <a:close/>
                      <a:moveTo>
                        <a:pt x="43" y="22"/>
                      </a:moveTo>
                      <a:cubicBezTo>
                        <a:pt x="42" y="27"/>
                        <a:pt x="23" y="33"/>
                        <a:pt x="23" y="33"/>
                      </a:cubicBezTo>
                      <a:cubicBezTo>
                        <a:pt x="23" y="33"/>
                        <a:pt x="29" y="17"/>
                        <a:pt x="34" y="14"/>
                      </a:cubicBezTo>
                      <a:cubicBezTo>
                        <a:pt x="36" y="13"/>
                        <a:pt x="45" y="13"/>
                        <a:pt x="43" y="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26" name="Freeform 227"/>
                <p:cNvSpPr/>
                <p:nvPr/>
              </p:nvSpPr>
              <p:spPr bwMode="auto">
                <a:xfrm>
                  <a:off x="4216401" y="4892676"/>
                  <a:ext cx="141288" cy="133350"/>
                </a:xfrm>
                <a:custGeom>
                  <a:avLst/>
                  <a:gdLst>
                    <a:gd name="T0" fmla="*/ 52 w 89"/>
                    <a:gd name="T1" fmla="*/ 0 h 84"/>
                    <a:gd name="T2" fmla="*/ 0 w 89"/>
                    <a:gd name="T3" fmla="*/ 70 h 84"/>
                    <a:gd name="T4" fmla="*/ 4 w 89"/>
                    <a:gd name="T5" fmla="*/ 75 h 84"/>
                    <a:gd name="T6" fmla="*/ 8 w 89"/>
                    <a:gd name="T7" fmla="*/ 79 h 84"/>
                    <a:gd name="T8" fmla="*/ 12 w 89"/>
                    <a:gd name="T9" fmla="*/ 84 h 84"/>
                    <a:gd name="T10" fmla="*/ 89 w 89"/>
                    <a:gd name="T11" fmla="*/ 40 h 84"/>
                    <a:gd name="T12" fmla="*/ 52 w 89"/>
                    <a:gd name="T13" fmla="*/ 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9" h="84">
                      <a:moveTo>
                        <a:pt x="52" y="0"/>
                      </a:moveTo>
                      <a:lnTo>
                        <a:pt x="0" y="70"/>
                      </a:lnTo>
                      <a:lnTo>
                        <a:pt x="4" y="75"/>
                      </a:lnTo>
                      <a:lnTo>
                        <a:pt x="8" y="79"/>
                      </a:lnTo>
                      <a:lnTo>
                        <a:pt x="12" y="84"/>
                      </a:lnTo>
                      <a:lnTo>
                        <a:pt x="89" y="4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  <p:sp>
              <p:nvSpPr>
                <p:cNvPr id="427" name="Freeform 228"/>
                <p:cNvSpPr/>
                <p:nvPr/>
              </p:nvSpPr>
              <p:spPr bwMode="auto">
                <a:xfrm>
                  <a:off x="4216401" y="4892676"/>
                  <a:ext cx="141288" cy="133350"/>
                </a:xfrm>
                <a:custGeom>
                  <a:avLst/>
                  <a:gdLst>
                    <a:gd name="T0" fmla="*/ 52 w 89"/>
                    <a:gd name="T1" fmla="*/ 0 h 84"/>
                    <a:gd name="T2" fmla="*/ 0 w 89"/>
                    <a:gd name="T3" fmla="*/ 70 h 84"/>
                    <a:gd name="T4" fmla="*/ 4 w 89"/>
                    <a:gd name="T5" fmla="*/ 75 h 84"/>
                    <a:gd name="T6" fmla="*/ 8 w 89"/>
                    <a:gd name="T7" fmla="*/ 79 h 84"/>
                    <a:gd name="T8" fmla="*/ 12 w 89"/>
                    <a:gd name="T9" fmla="*/ 84 h 84"/>
                    <a:gd name="T10" fmla="*/ 89 w 89"/>
                    <a:gd name="T11" fmla="*/ 40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9" h="84">
                      <a:moveTo>
                        <a:pt x="52" y="0"/>
                      </a:moveTo>
                      <a:lnTo>
                        <a:pt x="0" y="70"/>
                      </a:lnTo>
                      <a:lnTo>
                        <a:pt x="4" y="75"/>
                      </a:lnTo>
                      <a:lnTo>
                        <a:pt x="8" y="79"/>
                      </a:lnTo>
                      <a:lnTo>
                        <a:pt x="12" y="84"/>
                      </a:lnTo>
                      <a:lnTo>
                        <a:pt x="89" y="40"/>
                      </a:ln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+mn-cs"/>
                  </a:endParaRPr>
                </a:p>
              </p:txBody>
            </p:sp>
          </p:grpSp>
          <p:sp>
            <p:nvSpPr>
              <p:cNvPr id="421" name="Freeform 229"/>
              <p:cNvSpPr/>
              <p:nvPr/>
            </p:nvSpPr>
            <p:spPr bwMode="auto">
              <a:xfrm>
                <a:off x="4297364" y="4791076"/>
                <a:ext cx="171450" cy="161925"/>
              </a:xfrm>
              <a:custGeom>
                <a:avLst/>
                <a:gdLst>
                  <a:gd name="T0" fmla="*/ 0 w 85"/>
                  <a:gd name="T1" fmla="*/ 51 h 81"/>
                  <a:gd name="T2" fmla="*/ 15 w 85"/>
                  <a:gd name="T3" fmla="*/ 32 h 81"/>
                  <a:gd name="T4" fmla="*/ 57 w 85"/>
                  <a:gd name="T5" fmla="*/ 0 h 81"/>
                  <a:gd name="T6" fmla="*/ 69 w 85"/>
                  <a:gd name="T7" fmla="*/ 17 h 81"/>
                  <a:gd name="T8" fmla="*/ 85 w 85"/>
                  <a:gd name="T9" fmla="*/ 31 h 81"/>
                  <a:gd name="T10" fmla="*/ 49 w 85"/>
                  <a:gd name="T11" fmla="*/ 70 h 81"/>
                  <a:gd name="T12" fmla="*/ 30 w 85"/>
                  <a:gd name="T1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5" h="81">
                    <a:moveTo>
                      <a:pt x="0" y="51"/>
                    </a:move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33" y="13"/>
                      <a:pt x="57" y="0"/>
                    </a:cubicBezTo>
                    <a:cubicBezTo>
                      <a:pt x="61" y="6"/>
                      <a:pt x="64" y="12"/>
                      <a:pt x="69" y="17"/>
                    </a:cubicBezTo>
                    <a:cubicBezTo>
                      <a:pt x="74" y="23"/>
                      <a:pt x="79" y="27"/>
                      <a:pt x="85" y="31"/>
                    </a:cubicBezTo>
                    <a:cubicBezTo>
                      <a:pt x="69" y="54"/>
                      <a:pt x="49" y="70"/>
                      <a:pt x="49" y="70"/>
                    </a:cubicBezTo>
                    <a:cubicBezTo>
                      <a:pt x="30" y="81"/>
                      <a:pt x="30" y="81"/>
                      <a:pt x="30" y="8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endParaRPr>
              </a:p>
            </p:txBody>
          </p:sp>
        </p:grpSp>
      </p:grpSp>
      <p:grpSp>
        <p:nvGrpSpPr>
          <p:cNvPr id="94" name="组合 93"/>
          <p:cNvGrpSpPr/>
          <p:nvPr/>
        </p:nvGrpSpPr>
        <p:grpSpPr>
          <a:xfrm>
            <a:off x="3402330" y="2979420"/>
            <a:ext cx="1243330" cy="920750"/>
            <a:chOff x="6206" y="5112"/>
            <a:chExt cx="1958" cy="1450"/>
          </a:xfrm>
        </p:grpSpPr>
        <p:sp>
          <p:nvSpPr>
            <p:cNvPr id="91" name="圆角矩形 90"/>
            <p:cNvSpPr/>
            <p:nvPr/>
          </p:nvSpPr>
          <p:spPr>
            <a:xfrm>
              <a:off x="6388" y="5112"/>
              <a:ext cx="1595" cy="140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206" y="5982"/>
              <a:ext cx="1958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b="1" dirty="0"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US" altLang="zh-CN" sz="900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48/96/192KHZ </a:t>
              </a:r>
              <a:endParaRPr lang="en-US" altLang="zh-CN" sz="9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algn="ctr"/>
              <a:r>
                <a:rPr lang="en-US" altLang="zh-CN" sz="900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Sampling Rate</a:t>
              </a:r>
              <a:endParaRPr lang="en-US" altLang="zh-CN" sz="9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grpSp>
          <p:nvGrpSpPr>
            <p:cNvPr id="80" name="组合 79"/>
            <p:cNvGrpSpPr/>
            <p:nvPr/>
          </p:nvGrpSpPr>
          <p:grpSpPr>
            <a:xfrm>
              <a:off x="6768" y="5211"/>
              <a:ext cx="929" cy="809"/>
              <a:chOff x="8493" y="9084"/>
              <a:chExt cx="1131" cy="928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8505" y="9084"/>
                <a:ext cx="1005" cy="92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8493" y="9299"/>
                <a:ext cx="1131" cy="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b="1" dirty="0">
                    <a:solidFill>
                      <a:schemeClr val="bg1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192K</a:t>
                </a:r>
                <a:endParaRPr lang="en-US" altLang="zh-CN" sz="1200" b="1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</p:grpSp>
      </p:grpSp>
      <p:grpSp>
        <p:nvGrpSpPr>
          <p:cNvPr id="93" name="组合 92"/>
          <p:cNvGrpSpPr/>
          <p:nvPr/>
        </p:nvGrpSpPr>
        <p:grpSpPr>
          <a:xfrm>
            <a:off x="2227580" y="2990215"/>
            <a:ext cx="1238250" cy="906145"/>
            <a:chOff x="4484" y="5113"/>
            <a:chExt cx="1950" cy="1427"/>
          </a:xfrm>
        </p:grpSpPr>
        <p:grpSp>
          <p:nvGrpSpPr>
            <p:cNvPr id="92" name="组合 91"/>
            <p:cNvGrpSpPr/>
            <p:nvPr/>
          </p:nvGrpSpPr>
          <p:grpSpPr>
            <a:xfrm>
              <a:off x="4644" y="5113"/>
              <a:ext cx="1595" cy="1389"/>
              <a:chOff x="4660" y="5113"/>
              <a:chExt cx="1595" cy="1389"/>
            </a:xfrm>
          </p:grpSpPr>
          <p:sp>
            <p:nvSpPr>
              <p:cNvPr id="90" name="圆角矩形 89"/>
              <p:cNvSpPr/>
              <p:nvPr/>
            </p:nvSpPr>
            <p:spPr>
              <a:xfrm>
                <a:off x="4660" y="5113"/>
                <a:ext cx="1595" cy="1389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79" name="组合 78"/>
              <p:cNvGrpSpPr/>
              <p:nvPr/>
            </p:nvGrpSpPr>
            <p:grpSpPr>
              <a:xfrm>
                <a:off x="5068" y="5201"/>
                <a:ext cx="823" cy="794"/>
                <a:chOff x="5907" y="9049"/>
                <a:chExt cx="1057" cy="994"/>
              </a:xfrm>
            </p:grpSpPr>
            <p:sp>
              <p:nvSpPr>
                <p:cNvPr id="73" name="椭圆 72"/>
                <p:cNvSpPr/>
                <p:nvPr/>
              </p:nvSpPr>
              <p:spPr>
                <a:xfrm>
                  <a:off x="5907" y="9049"/>
                  <a:ext cx="1057" cy="994"/>
                </a:xfrm>
                <a:prstGeom prst="ellips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grpSp>
              <p:nvGrpSpPr>
                <p:cNvPr id="74" name="组合 73"/>
                <p:cNvGrpSpPr/>
                <p:nvPr/>
              </p:nvGrpSpPr>
              <p:grpSpPr>
                <a:xfrm>
                  <a:off x="6096" y="9182"/>
                  <a:ext cx="684" cy="739"/>
                  <a:chOff x="6418" y="9118"/>
                  <a:chExt cx="915" cy="947"/>
                </a:xfrm>
              </p:grpSpPr>
              <p:sp>
                <p:nvSpPr>
                  <p:cNvPr id="283" name="Freeform 271"/>
                  <p:cNvSpPr>
                    <a:spLocks noEditPoints="1"/>
                  </p:cNvSpPr>
                  <p:nvPr/>
                </p:nvSpPr>
                <p:spPr bwMode="auto">
                  <a:xfrm>
                    <a:off x="6618" y="9325"/>
                    <a:ext cx="516" cy="534"/>
                  </a:xfrm>
                  <a:custGeom>
                    <a:avLst/>
                    <a:gdLst>
                      <a:gd name="T0" fmla="*/ 173 w 202"/>
                      <a:gd name="T1" fmla="*/ 154 h 202"/>
                      <a:gd name="T2" fmla="*/ 182 w 202"/>
                      <a:gd name="T3" fmla="*/ 131 h 202"/>
                      <a:gd name="T4" fmla="*/ 39 w 202"/>
                      <a:gd name="T5" fmla="*/ 41 h 202"/>
                      <a:gd name="T6" fmla="*/ 52 w 202"/>
                      <a:gd name="T7" fmla="*/ 41 h 202"/>
                      <a:gd name="T8" fmla="*/ 47 w 202"/>
                      <a:gd name="T9" fmla="*/ 41 h 202"/>
                      <a:gd name="T10" fmla="*/ 37 w 202"/>
                      <a:gd name="T11" fmla="*/ 59 h 202"/>
                      <a:gd name="T12" fmla="*/ 49 w 202"/>
                      <a:gd name="T13" fmla="*/ 55 h 202"/>
                      <a:gd name="T14" fmla="*/ 56 w 202"/>
                      <a:gd name="T15" fmla="*/ 70 h 202"/>
                      <a:gd name="T16" fmla="*/ 43 w 202"/>
                      <a:gd name="T17" fmla="*/ 77 h 202"/>
                      <a:gd name="T18" fmla="*/ 25 w 202"/>
                      <a:gd name="T19" fmla="*/ 91 h 202"/>
                      <a:gd name="T20" fmla="*/ 44 w 202"/>
                      <a:gd name="T21" fmla="*/ 106 h 202"/>
                      <a:gd name="T22" fmla="*/ 69 w 202"/>
                      <a:gd name="T23" fmla="*/ 122 h 202"/>
                      <a:gd name="T24" fmla="*/ 59 w 202"/>
                      <a:gd name="T25" fmla="*/ 150 h 202"/>
                      <a:gd name="T26" fmla="*/ 49 w 202"/>
                      <a:gd name="T27" fmla="*/ 174 h 202"/>
                      <a:gd name="T28" fmla="*/ 42 w 202"/>
                      <a:gd name="T29" fmla="*/ 157 h 202"/>
                      <a:gd name="T30" fmla="*/ 36 w 202"/>
                      <a:gd name="T31" fmla="*/ 118 h 202"/>
                      <a:gd name="T32" fmla="*/ 19 w 202"/>
                      <a:gd name="T33" fmla="*/ 96 h 202"/>
                      <a:gd name="T34" fmla="*/ 58 w 202"/>
                      <a:gd name="T35" fmla="*/ 19 h 202"/>
                      <a:gd name="T36" fmla="*/ 39 w 202"/>
                      <a:gd name="T37" fmla="*/ 32 h 202"/>
                      <a:gd name="T38" fmla="*/ 180 w 202"/>
                      <a:gd name="T39" fmla="*/ 84 h 202"/>
                      <a:gd name="T40" fmla="*/ 169 w 202"/>
                      <a:gd name="T41" fmla="*/ 99 h 202"/>
                      <a:gd name="T42" fmla="*/ 161 w 202"/>
                      <a:gd name="T43" fmla="*/ 107 h 202"/>
                      <a:gd name="T44" fmla="*/ 147 w 202"/>
                      <a:gd name="T45" fmla="*/ 110 h 202"/>
                      <a:gd name="T46" fmla="*/ 131 w 202"/>
                      <a:gd name="T47" fmla="*/ 93 h 202"/>
                      <a:gd name="T48" fmla="*/ 119 w 202"/>
                      <a:gd name="T49" fmla="*/ 101 h 202"/>
                      <a:gd name="T50" fmla="*/ 120 w 202"/>
                      <a:gd name="T51" fmla="*/ 119 h 202"/>
                      <a:gd name="T52" fmla="*/ 98 w 202"/>
                      <a:gd name="T53" fmla="*/ 131 h 202"/>
                      <a:gd name="T54" fmla="*/ 77 w 202"/>
                      <a:gd name="T55" fmla="*/ 97 h 202"/>
                      <a:gd name="T56" fmla="*/ 105 w 202"/>
                      <a:gd name="T57" fmla="*/ 86 h 202"/>
                      <a:gd name="T58" fmla="*/ 108 w 202"/>
                      <a:gd name="T59" fmla="*/ 83 h 202"/>
                      <a:gd name="T60" fmla="*/ 100 w 202"/>
                      <a:gd name="T61" fmla="*/ 81 h 202"/>
                      <a:gd name="T62" fmla="*/ 83 w 202"/>
                      <a:gd name="T63" fmla="*/ 81 h 202"/>
                      <a:gd name="T64" fmla="*/ 86 w 202"/>
                      <a:gd name="T65" fmla="*/ 65 h 202"/>
                      <a:gd name="T66" fmla="*/ 92 w 202"/>
                      <a:gd name="T67" fmla="*/ 64 h 202"/>
                      <a:gd name="T68" fmla="*/ 102 w 202"/>
                      <a:gd name="T69" fmla="*/ 40 h 202"/>
                      <a:gd name="T70" fmla="*/ 128 w 202"/>
                      <a:gd name="T71" fmla="*/ 41 h 202"/>
                      <a:gd name="T72" fmla="*/ 143 w 202"/>
                      <a:gd name="T73" fmla="*/ 33 h 202"/>
                      <a:gd name="T74" fmla="*/ 163 w 202"/>
                      <a:gd name="T75" fmla="*/ 34 h 202"/>
                      <a:gd name="T76" fmla="*/ 180 w 202"/>
                      <a:gd name="T77" fmla="*/ 106 h 202"/>
                      <a:gd name="T78" fmla="*/ 180 w 202"/>
                      <a:gd name="T79" fmla="*/ 118 h 202"/>
                      <a:gd name="T80" fmla="*/ 175 w 202"/>
                      <a:gd name="T81" fmla="*/ 115 h 202"/>
                      <a:gd name="T82" fmla="*/ 179 w 202"/>
                      <a:gd name="T83" fmla="*/ 100 h 202"/>
                      <a:gd name="T84" fmla="*/ 183 w 202"/>
                      <a:gd name="T85" fmla="*/ 85 h 202"/>
                      <a:gd name="T86" fmla="*/ 187 w 202"/>
                      <a:gd name="T87" fmla="*/ 66 h 202"/>
                      <a:gd name="T88" fmla="*/ 148 w 202"/>
                      <a:gd name="T89" fmla="*/ 112 h 202"/>
                      <a:gd name="T90" fmla="*/ 124 w 202"/>
                      <a:gd name="T91" fmla="*/ 129 h 202"/>
                      <a:gd name="T92" fmla="*/ 61 w 202"/>
                      <a:gd name="T93" fmla="*/ 43 h 202"/>
                      <a:gd name="T94" fmla="*/ 53 w 202"/>
                      <a:gd name="T95" fmla="*/ 29 h 202"/>
                      <a:gd name="T96" fmla="*/ 78 w 202"/>
                      <a:gd name="T97" fmla="*/ 17 h 202"/>
                      <a:gd name="T98" fmla="*/ 85 w 202"/>
                      <a:gd name="T99" fmla="*/ 29 h 202"/>
                      <a:gd name="T100" fmla="*/ 72 w 202"/>
                      <a:gd name="T101" fmla="*/ 46 h 202"/>
                      <a:gd name="T102" fmla="*/ 98 w 202"/>
                      <a:gd name="T103" fmla="*/ 27 h 202"/>
                      <a:gd name="T104" fmla="*/ 101 w 202"/>
                      <a:gd name="T105" fmla="*/ 23 h 202"/>
                      <a:gd name="T106" fmla="*/ 80 w 202"/>
                      <a:gd name="T107" fmla="*/ 46 h 202"/>
                      <a:gd name="T108" fmla="*/ 129 w 202"/>
                      <a:gd name="T109" fmla="*/ 32 h 202"/>
                      <a:gd name="T110" fmla="*/ 150 w 202"/>
                      <a:gd name="T111" fmla="*/ 25 h 202"/>
                      <a:gd name="T112" fmla="*/ 46 w 202"/>
                      <a:gd name="T113" fmla="*/ 100 h 202"/>
                      <a:gd name="T114" fmla="*/ 41 w 202"/>
                      <a:gd name="T115" fmla="*/ 101 h 202"/>
                      <a:gd name="T116" fmla="*/ 40 w 202"/>
                      <a:gd name="T117" fmla="*/ 93 h 202"/>
                      <a:gd name="T118" fmla="*/ 190 w 202"/>
                      <a:gd name="T119" fmla="*/ 124 h 2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202" h="202">
                        <a:moveTo>
                          <a:pt x="101" y="0"/>
                        </a:moveTo>
                        <a:cubicBezTo>
                          <a:pt x="45" y="0"/>
                          <a:pt x="0" y="45"/>
                          <a:pt x="0" y="101"/>
                        </a:cubicBezTo>
                        <a:cubicBezTo>
                          <a:pt x="0" y="157"/>
                          <a:pt x="45" y="202"/>
                          <a:pt x="101" y="202"/>
                        </a:cubicBezTo>
                        <a:cubicBezTo>
                          <a:pt x="157" y="202"/>
                          <a:pt x="202" y="157"/>
                          <a:pt x="202" y="101"/>
                        </a:cubicBezTo>
                        <a:cubicBezTo>
                          <a:pt x="202" y="45"/>
                          <a:pt x="157" y="0"/>
                          <a:pt x="101" y="0"/>
                        </a:cubicBezTo>
                        <a:close/>
                        <a:moveTo>
                          <a:pt x="188" y="131"/>
                        </a:moveTo>
                        <a:cubicBezTo>
                          <a:pt x="188" y="131"/>
                          <a:pt x="188" y="131"/>
                          <a:pt x="188" y="132"/>
                        </a:cubicBezTo>
                        <a:cubicBezTo>
                          <a:pt x="188" y="132"/>
                          <a:pt x="188" y="132"/>
                          <a:pt x="188" y="132"/>
                        </a:cubicBezTo>
                        <a:cubicBezTo>
                          <a:pt x="185" y="139"/>
                          <a:pt x="182" y="145"/>
                          <a:pt x="179" y="151"/>
                        </a:cubicBezTo>
                        <a:cubicBezTo>
                          <a:pt x="178" y="151"/>
                          <a:pt x="177" y="152"/>
                          <a:pt x="177" y="152"/>
                        </a:cubicBezTo>
                        <a:cubicBezTo>
                          <a:pt x="175" y="152"/>
                          <a:pt x="174" y="153"/>
                          <a:pt x="173" y="154"/>
                        </a:cubicBezTo>
                        <a:cubicBezTo>
                          <a:pt x="172" y="154"/>
                          <a:pt x="172" y="153"/>
                          <a:pt x="171" y="153"/>
                        </a:cubicBezTo>
                        <a:cubicBezTo>
                          <a:pt x="170" y="151"/>
                          <a:pt x="171" y="151"/>
                          <a:pt x="171" y="149"/>
                        </a:cubicBezTo>
                        <a:cubicBezTo>
                          <a:pt x="171" y="148"/>
                          <a:pt x="171" y="147"/>
                          <a:pt x="170" y="147"/>
                        </a:cubicBezTo>
                        <a:cubicBezTo>
                          <a:pt x="171" y="145"/>
                          <a:pt x="170" y="143"/>
                          <a:pt x="170" y="142"/>
                        </a:cubicBezTo>
                        <a:cubicBezTo>
                          <a:pt x="170" y="141"/>
                          <a:pt x="172" y="141"/>
                          <a:pt x="172" y="141"/>
                        </a:cubicBezTo>
                        <a:cubicBezTo>
                          <a:pt x="173" y="140"/>
                          <a:pt x="173" y="138"/>
                          <a:pt x="174" y="137"/>
                        </a:cubicBezTo>
                        <a:cubicBezTo>
                          <a:pt x="174" y="136"/>
                          <a:pt x="174" y="137"/>
                          <a:pt x="175" y="137"/>
                        </a:cubicBezTo>
                        <a:cubicBezTo>
                          <a:pt x="176" y="137"/>
                          <a:pt x="175" y="136"/>
                          <a:pt x="176" y="135"/>
                        </a:cubicBezTo>
                        <a:cubicBezTo>
                          <a:pt x="177" y="135"/>
                          <a:pt x="177" y="134"/>
                          <a:pt x="178" y="135"/>
                        </a:cubicBezTo>
                        <a:cubicBezTo>
                          <a:pt x="179" y="135"/>
                          <a:pt x="179" y="133"/>
                          <a:pt x="179" y="132"/>
                        </a:cubicBezTo>
                        <a:cubicBezTo>
                          <a:pt x="180" y="132"/>
                          <a:pt x="181" y="131"/>
                          <a:pt x="182" y="131"/>
                        </a:cubicBezTo>
                        <a:cubicBezTo>
                          <a:pt x="183" y="131"/>
                          <a:pt x="183" y="129"/>
                          <a:pt x="183" y="129"/>
                        </a:cubicBezTo>
                        <a:cubicBezTo>
                          <a:pt x="185" y="130"/>
                          <a:pt x="187" y="129"/>
                          <a:pt x="189" y="130"/>
                        </a:cubicBezTo>
                        <a:cubicBezTo>
                          <a:pt x="189" y="130"/>
                          <a:pt x="188" y="131"/>
                          <a:pt x="188" y="131"/>
                        </a:cubicBezTo>
                        <a:close/>
                        <a:moveTo>
                          <a:pt x="30" y="42"/>
                        </a:moveTo>
                        <a:cubicBezTo>
                          <a:pt x="30" y="42"/>
                          <a:pt x="30" y="42"/>
                          <a:pt x="31" y="42"/>
                        </a:cubicBezTo>
                        <a:cubicBezTo>
                          <a:pt x="32" y="42"/>
                          <a:pt x="32" y="41"/>
                          <a:pt x="33" y="41"/>
                        </a:cubicBezTo>
                        <a:cubicBezTo>
                          <a:pt x="33" y="42"/>
                          <a:pt x="34" y="42"/>
                          <a:pt x="34" y="43"/>
                        </a:cubicBezTo>
                        <a:cubicBezTo>
                          <a:pt x="35" y="42"/>
                          <a:pt x="35" y="39"/>
                          <a:pt x="34" y="39"/>
                        </a:cubicBezTo>
                        <a:cubicBezTo>
                          <a:pt x="34" y="38"/>
                          <a:pt x="34" y="38"/>
                          <a:pt x="34" y="37"/>
                        </a:cubicBezTo>
                        <a:cubicBezTo>
                          <a:pt x="36" y="36"/>
                          <a:pt x="36" y="38"/>
                          <a:pt x="37" y="38"/>
                        </a:cubicBezTo>
                        <a:cubicBezTo>
                          <a:pt x="37" y="39"/>
                          <a:pt x="38" y="40"/>
                          <a:pt x="39" y="41"/>
                        </a:cubicBezTo>
                        <a:cubicBezTo>
                          <a:pt x="40" y="42"/>
                          <a:pt x="38" y="42"/>
                          <a:pt x="39" y="43"/>
                        </a:cubicBezTo>
                        <a:cubicBezTo>
                          <a:pt x="40" y="42"/>
                          <a:pt x="40" y="42"/>
                          <a:pt x="40" y="41"/>
                        </a:cubicBezTo>
                        <a:cubicBezTo>
                          <a:pt x="41" y="40"/>
                          <a:pt x="39" y="40"/>
                          <a:pt x="39" y="40"/>
                        </a:cubicBezTo>
                        <a:cubicBezTo>
                          <a:pt x="37" y="38"/>
                          <a:pt x="39" y="35"/>
                          <a:pt x="40" y="33"/>
                        </a:cubicBezTo>
                        <a:cubicBezTo>
                          <a:pt x="41" y="33"/>
                          <a:pt x="42" y="34"/>
                          <a:pt x="42" y="36"/>
                        </a:cubicBezTo>
                        <a:cubicBezTo>
                          <a:pt x="42" y="34"/>
                          <a:pt x="45" y="34"/>
                          <a:pt x="45" y="36"/>
                        </a:cubicBezTo>
                        <a:cubicBezTo>
                          <a:pt x="46" y="36"/>
                          <a:pt x="46" y="35"/>
                          <a:pt x="48" y="36"/>
                        </a:cubicBezTo>
                        <a:cubicBezTo>
                          <a:pt x="48" y="36"/>
                          <a:pt x="49" y="36"/>
                          <a:pt x="49" y="37"/>
                        </a:cubicBezTo>
                        <a:cubicBezTo>
                          <a:pt x="49" y="37"/>
                          <a:pt x="50" y="37"/>
                          <a:pt x="51" y="37"/>
                        </a:cubicBezTo>
                        <a:cubicBezTo>
                          <a:pt x="51" y="39"/>
                          <a:pt x="52" y="39"/>
                          <a:pt x="53" y="40"/>
                        </a:cubicBezTo>
                        <a:cubicBezTo>
                          <a:pt x="52" y="41"/>
                          <a:pt x="52" y="41"/>
                          <a:pt x="52" y="41"/>
                        </a:cubicBezTo>
                        <a:cubicBezTo>
                          <a:pt x="53" y="42"/>
                          <a:pt x="53" y="42"/>
                          <a:pt x="54" y="42"/>
                        </a:cubicBezTo>
                        <a:cubicBezTo>
                          <a:pt x="55" y="43"/>
                          <a:pt x="54" y="44"/>
                          <a:pt x="55" y="44"/>
                        </a:cubicBezTo>
                        <a:cubicBezTo>
                          <a:pt x="55" y="44"/>
                          <a:pt x="55" y="45"/>
                          <a:pt x="55" y="46"/>
                        </a:cubicBezTo>
                        <a:cubicBezTo>
                          <a:pt x="54" y="45"/>
                          <a:pt x="54" y="46"/>
                          <a:pt x="54" y="47"/>
                        </a:cubicBezTo>
                        <a:cubicBezTo>
                          <a:pt x="53" y="47"/>
                          <a:pt x="53" y="46"/>
                          <a:pt x="52" y="46"/>
                        </a:cubicBezTo>
                        <a:cubicBezTo>
                          <a:pt x="52" y="47"/>
                          <a:pt x="52" y="47"/>
                          <a:pt x="53" y="48"/>
                        </a:cubicBezTo>
                        <a:cubicBezTo>
                          <a:pt x="53" y="50"/>
                          <a:pt x="52" y="50"/>
                          <a:pt x="52" y="52"/>
                        </a:cubicBezTo>
                        <a:cubicBezTo>
                          <a:pt x="50" y="52"/>
                          <a:pt x="49" y="49"/>
                          <a:pt x="47" y="48"/>
                        </a:cubicBezTo>
                        <a:cubicBezTo>
                          <a:pt x="46" y="48"/>
                          <a:pt x="44" y="48"/>
                          <a:pt x="44" y="47"/>
                        </a:cubicBezTo>
                        <a:cubicBezTo>
                          <a:pt x="44" y="45"/>
                          <a:pt x="48" y="46"/>
                          <a:pt x="48" y="43"/>
                        </a:cubicBezTo>
                        <a:cubicBezTo>
                          <a:pt x="48" y="42"/>
                          <a:pt x="46" y="42"/>
                          <a:pt x="47" y="41"/>
                        </a:cubicBezTo>
                        <a:cubicBezTo>
                          <a:pt x="46" y="41"/>
                          <a:pt x="45" y="40"/>
                          <a:pt x="44" y="41"/>
                        </a:cubicBezTo>
                        <a:cubicBezTo>
                          <a:pt x="44" y="40"/>
                          <a:pt x="43" y="40"/>
                          <a:pt x="41" y="40"/>
                        </a:cubicBezTo>
                        <a:cubicBezTo>
                          <a:pt x="42" y="40"/>
                          <a:pt x="43" y="40"/>
                          <a:pt x="43" y="41"/>
                        </a:cubicBezTo>
                        <a:cubicBezTo>
                          <a:pt x="43" y="42"/>
                          <a:pt x="43" y="43"/>
                          <a:pt x="43" y="45"/>
                        </a:cubicBezTo>
                        <a:cubicBezTo>
                          <a:pt x="41" y="45"/>
                          <a:pt x="40" y="46"/>
                          <a:pt x="38" y="46"/>
                        </a:cubicBezTo>
                        <a:cubicBezTo>
                          <a:pt x="38" y="47"/>
                          <a:pt x="38" y="47"/>
                          <a:pt x="38" y="47"/>
                        </a:cubicBezTo>
                        <a:cubicBezTo>
                          <a:pt x="37" y="48"/>
                          <a:pt x="36" y="49"/>
                          <a:pt x="36" y="50"/>
                        </a:cubicBezTo>
                        <a:cubicBezTo>
                          <a:pt x="35" y="51"/>
                          <a:pt x="34" y="52"/>
                          <a:pt x="33" y="53"/>
                        </a:cubicBezTo>
                        <a:cubicBezTo>
                          <a:pt x="33" y="53"/>
                          <a:pt x="33" y="54"/>
                          <a:pt x="32" y="54"/>
                        </a:cubicBezTo>
                        <a:cubicBezTo>
                          <a:pt x="32" y="55"/>
                          <a:pt x="34" y="55"/>
                          <a:pt x="33" y="57"/>
                        </a:cubicBezTo>
                        <a:cubicBezTo>
                          <a:pt x="35" y="57"/>
                          <a:pt x="36" y="58"/>
                          <a:pt x="37" y="59"/>
                        </a:cubicBezTo>
                        <a:cubicBezTo>
                          <a:pt x="38" y="59"/>
                          <a:pt x="38" y="58"/>
                          <a:pt x="38" y="59"/>
                        </a:cubicBezTo>
                        <a:cubicBezTo>
                          <a:pt x="39" y="59"/>
                          <a:pt x="39" y="58"/>
                          <a:pt x="39" y="59"/>
                        </a:cubicBezTo>
                        <a:cubicBezTo>
                          <a:pt x="40" y="60"/>
                          <a:pt x="40" y="62"/>
                          <a:pt x="40" y="63"/>
                        </a:cubicBezTo>
                        <a:cubicBezTo>
                          <a:pt x="41" y="62"/>
                          <a:pt x="41" y="60"/>
                          <a:pt x="42" y="59"/>
                        </a:cubicBezTo>
                        <a:cubicBezTo>
                          <a:pt x="42" y="59"/>
                          <a:pt x="41" y="59"/>
                          <a:pt x="41" y="58"/>
                        </a:cubicBezTo>
                        <a:cubicBezTo>
                          <a:pt x="41" y="57"/>
                          <a:pt x="42" y="58"/>
                          <a:pt x="43" y="58"/>
                        </a:cubicBezTo>
                        <a:cubicBezTo>
                          <a:pt x="42" y="56"/>
                          <a:pt x="43" y="54"/>
                          <a:pt x="43" y="50"/>
                        </a:cubicBezTo>
                        <a:cubicBezTo>
                          <a:pt x="44" y="50"/>
                          <a:pt x="44" y="49"/>
                          <a:pt x="45" y="50"/>
                        </a:cubicBezTo>
                        <a:cubicBezTo>
                          <a:pt x="45" y="50"/>
                          <a:pt x="45" y="51"/>
                          <a:pt x="46" y="50"/>
                        </a:cubicBezTo>
                        <a:cubicBezTo>
                          <a:pt x="47" y="50"/>
                          <a:pt x="47" y="52"/>
                          <a:pt x="49" y="51"/>
                        </a:cubicBezTo>
                        <a:cubicBezTo>
                          <a:pt x="49" y="52"/>
                          <a:pt x="49" y="54"/>
                          <a:pt x="49" y="55"/>
                        </a:cubicBezTo>
                        <a:cubicBezTo>
                          <a:pt x="49" y="56"/>
                          <a:pt x="50" y="55"/>
                          <a:pt x="51" y="55"/>
                        </a:cubicBezTo>
                        <a:cubicBezTo>
                          <a:pt x="52" y="55"/>
                          <a:pt x="51" y="54"/>
                          <a:pt x="51" y="53"/>
                        </a:cubicBezTo>
                        <a:cubicBezTo>
                          <a:pt x="53" y="53"/>
                          <a:pt x="53" y="56"/>
                          <a:pt x="54" y="57"/>
                        </a:cubicBezTo>
                        <a:cubicBezTo>
                          <a:pt x="54" y="58"/>
                          <a:pt x="54" y="58"/>
                          <a:pt x="53" y="58"/>
                        </a:cubicBezTo>
                        <a:cubicBezTo>
                          <a:pt x="54" y="60"/>
                          <a:pt x="55" y="60"/>
                          <a:pt x="55" y="62"/>
                        </a:cubicBezTo>
                        <a:cubicBezTo>
                          <a:pt x="56" y="62"/>
                          <a:pt x="56" y="61"/>
                          <a:pt x="57" y="62"/>
                        </a:cubicBezTo>
                        <a:cubicBezTo>
                          <a:pt x="57" y="64"/>
                          <a:pt x="57" y="64"/>
                          <a:pt x="57" y="66"/>
                        </a:cubicBezTo>
                        <a:cubicBezTo>
                          <a:pt x="57" y="67"/>
                          <a:pt x="57" y="68"/>
                          <a:pt x="58" y="68"/>
                        </a:cubicBezTo>
                        <a:cubicBezTo>
                          <a:pt x="58" y="69"/>
                          <a:pt x="58" y="70"/>
                          <a:pt x="58" y="71"/>
                        </a:cubicBezTo>
                        <a:cubicBezTo>
                          <a:pt x="57" y="71"/>
                          <a:pt x="57" y="70"/>
                          <a:pt x="56" y="71"/>
                        </a:cubicBezTo>
                        <a:cubicBezTo>
                          <a:pt x="56" y="71"/>
                          <a:pt x="56" y="70"/>
                          <a:pt x="56" y="70"/>
                        </a:cubicBezTo>
                        <a:cubicBezTo>
                          <a:pt x="55" y="69"/>
                          <a:pt x="55" y="70"/>
                          <a:pt x="53" y="70"/>
                        </a:cubicBezTo>
                        <a:cubicBezTo>
                          <a:pt x="54" y="68"/>
                          <a:pt x="56" y="67"/>
                          <a:pt x="56" y="65"/>
                        </a:cubicBezTo>
                        <a:cubicBezTo>
                          <a:pt x="55" y="64"/>
                          <a:pt x="53" y="67"/>
                          <a:pt x="52" y="66"/>
                        </a:cubicBezTo>
                        <a:cubicBezTo>
                          <a:pt x="52" y="67"/>
                          <a:pt x="52" y="67"/>
                          <a:pt x="52" y="68"/>
                        </a:cubicBezTo>
                        <a:cubicBezTo>
                          <a:pt x="52" y="68"/>
                          <a:pt x="51" y="68"/>
                          <a:pt x="50" y="69"/>
                        </a:cubicBezTo>
                        <a:cubicBezTo>
                          <a:pt x="50" y="71"/>
                          <a:pt x="52" y="70"/>
                          <a:pt x="53" y="71"/>
                        </a:cubicBezTo>
                        <a:cubicBezTo>
                          <a:pt x="52" y="72"/>
                          <a:pt x="50" y="73"/>
                          <a:pt x="49" y="73"/>
                        </a:cubicBezTo>
                        <a:cubicBezTo>
                          <a:pt x="49" y="72"/>
                          <a:pt x="50" y="73"/>
                          <a:pt x="50" y="72"/>
                        </a:cubicBezTo>
                        <a:cubicBezTo>
                          <a:pt x="48" y="72"/>
                          <a:pt x="47" y="73"/>
                          <a:pt x="45" y="74"/>
                        </a:cubicBezTo>
                        <a:cubicBezTo>
                          <a:pt x="45" y="75"/>
                          <a:pt x="46" y="75"/>
                          <a:pt x="46" y="76"/>
                        </a:cubicBezTo>
                        <a:cubicBezTo>
                          <a:pt x="45" y="76"/>
                          <a:pt x="44" y="77"/>
                          <a:pt x="43" y="77"/>
                        </a:cubicBezTo>
                        <a:cubicBezTo>
                          <a:pt x="43" y="80"/>
                          <a:pt x="42" y="79"/>
                          <a:pt x="42" y="81"/>
                        </a:cubicBezTo>
                        <a:cubicBezTo>
                          <a:pt x="42" y="82"/>
                          <a:pt x="42" y="82"/>
                          <a:pt x="41" y="82"/>
                        </a:cubicBezTo>
                        <a:cubicBezTo>
                          <a:pt x="41" y="83"/>
                          <a:pt x="41" y="83"/>
                          <a:pt x="41" y="84"/>
                        </a:cubicBezTo>
                        <a:cubicBezTo>
                          <a:pt x="39" y="84"/>
                          <a:pt x="37" y="86"/>
                          <a:pt x="37" y="88"/>
                        </a:cubicBezTo>
                        <a:cubicBezTo>
                          <a:pt x="37" y="89"/>
                          <a:pt x="37" y="90"/>
                          <a:pt x="38" y="90"/>
                        </a:cubicBezTo>
                        <a:cubicBezTo>
                          <a:pt x="37" y="91"/>
                          <a:pt x="37" y="92"/>
                          <a:pt x="38" y="94"/>
                        </a:cubicBezTo>
                        <a:cubicBezTo>
                          <a:pt x="36" y="94"/>
                          <a:pt x="35" y="93"/>
                          <a:pt x="36" y="90"/>
                        </a:cubicBezTo>
                        <a:cubicBezTo>
                          <a:pt x="35" y="89"/>
                          <a:pt x="33" y="89"/>
                          <a:pt x="32" y="89"/>
                        </a:cubicBezTo>
                        <a:cubicBezTo>
                          <a:pt x="31" y="89"/>
                          <a:pt x="32" y="90"/>
                          <a:pt x="32" y="90"/>
                        </a:cubicBezTo>
                        <a:cubicBezTo>
                          <a:pt x="30" y="91"/>
                          <a:pt x="30" y="89"/>
                          <a:pt x="28" y="89"/>
                        </a:cubicBezTo>
                        <a:cubicBezTo>
                          <a:pt x="27" y="90"/>
                          <a:pt x="26" y="91"/>
                          <a:pt x="25" y="91"/>
                        </a:cubicBezTo>
                        <a:cubicBezTo>
                          <a:pt x="26" y="94"/>
                          <a:pt x="23" y="100"/>
                          <a:pt x="28" y="100"/>
                        </a:cubicBezTo>
                        <a:cubicBezTo>
                          <a:pt x="28" y="100"/>
                          <a:pt x="28" y="98"/>
                          <a:pt x="29" y="97"/>
                        </a:cubicBezTo>
                        <a:cubicBezTo>
                          <a:pt x="30" y="97"/>
                          <a:pt x="30" y="97"/>
                          <a:pt x="32" y="97"/>
                        </a:cubicBezTo>
                        <a:cubicBezTo>
                          <a:pt x="32" y="99"/>
                          <a:pt x="31" y="100"/>
                          <a:pt x="31" y="102"/>
                        </a:cubicBezTo>
                        <a:cubicBezTo>
                          <a:pt x="32" y="102"/>
                          <a:pt x="34" y="102"/>
                          <a:pt x="35" y="103"/>
                        </a:cubicBezTo>
                        <a:cubicBezTo>
                          <a:pt x="35" y="105"/>
                          <a:pt x="34" y="107"/>
                          <a:pt x="35" y="109"/>
                        </a:cubicBezTo>
                        <a:cubicBezTo>
                          <a:pt x="36" y="109"/>
                          <a:pt x="36" y="108"/>
                          <a:pt x="37" y="107"/>
                        </a:cubicBezTo>
                        <a:cubicBezTo>
                          <a:pt x="38" y="108"/>
                          <a:pt x="38" y="108"/>
                          <a:pt x="38" y="109"/>
                        </a:cubicBezTo>
                        <a:cubicBezTo>
                          <a:pt x="39" y="108"/>
                          <a:pt x="40" y="108"/>
                          <a:pt x="40" y="106"/>
                        </a:cubicBezTo>
                        <a:cubicBezTo>
                          <a:pt x="41" y="106"/>
                          <a:pt x="42" y="106"/>
                          <a:pt x="42" y="105"/>
                        </a:cubicBezTo>
                        <a:cubicBezTo>
                          <a:pt x="43" y="105"/>
                          <a:pt x="43" y="106"/>
                          <a:pt x="44" y="106"/>
                        </a:cubicBezTo>
                        <a:cubicBezTo>
                          <a:pt x="44" y="106"/>
                          <a:pt x="44" y="105"/>
                          <a:pt x="45" y="105"/>
                        </a:cubicBezTo>
                        <a:cubicBezTo>
                          <a:pt x="45" y="107"/>
                          <a:pt x="47" y="107"/>
                          <a:pt x="47" y="108"/>
                        </a:cubicBezTo>
                        <a:cubicBezTo>
                          <a:pt x="47" y="108"/>
                          <a:pt x="48" y="108"/>
                          <a:pt x="48" y="107"/>
                        </a:cubicBezTo>
                        <a:cubicBezTo>
                          <a:pt x="49" y="108"/>
                          <a:pt x="51" y="109"/>
                          <a:pt x="52" y="110"/>
                        </a:cubicBezTo>
                        <a:cubicBezTo>
                          <a:pt x="52" y="111"/>
                          <a:pt x="53" y="112"/>
                          <a:pt x="54" y="113"/>
                        </a:cubicBezTo>
                        <a:cubicBezTo>
                          <a:pt x="57" y="111"/>
                          <a:pt x="59" y="116"/>
                          <a:pt x="58" y="118"/>
                        </a:cubicBezTo>
                        <a:cubicBezTo>
                          <a:pt x="58" y="119"/>
                          <a:pt x="59" y="118"/>
                          <a:pt x="60" y="118"/>
                        </a:cubicBezTo>
                        <a:cubicBezTo>
                          <a:pt x="60" y="120"/>
                          <a:pt x="62" y="119"/>
                          <a:pt x="62" y="120"/>
                        </a:cubicBezTo>
                        <a:cubicBezTo>
                          <a:pt x="63" y="120"/>
                          <a:pt x="64" y="120"/>
                          <a:pt x="65" y="120"/>
                        </a:cubicBezTo>
                        <a:cubicBezTo>
                          <a:pt x="66" y="121"/>
                          <a:pt x="67" y="121"/>
                          <a:pt x="67" y="122"/>
                        </a:cubicBezTo>
                        <a:cubicBezTo>
                          <a:pt x="68" y="122"/>
                          <a:pt x="68" y="121"/>
                          <a:pt x="69" y="122"/>
                        </a:cubicBezTo>
                        <a:cubicBezTo>
                          <a:pt x="69" y="123"/>
                          <a:pt x="70" y="124"/>
                          <a:pt x="70" y="125"/>
                        </a:cubicBezTo>
                        <a:cubicBezTo>
                          <a:pt x="70" y="126"/>
                          <a:pt x="69" y="126"/>
                          <a:pt x="69" y="127"/>
                        </a:cubicBezTo>
                        <a:cubicBezTo>
                          <a:pt x="68" y="128"/>
                          <a:pt x="69" y="129"/>
                          <a:pt x="68" y="129"/>
                        </a:cubicBezTo>
                        <a:cubicBezTo>
                          <a:pt x="68" y="130"/>
                          <a:pt x="67" y="131"/>
                          <a:pt x="67" y="132"/>
                        </a:cubicBezTo>
                        <a:cubicBezTo>
                          <a:pt x="67" y="132"/>
                          <a:pt x="67" y="132"/>
                          <a:pt x="66" y="132"/>
                        </a:cubicBezTo>
                        <a:cubicBezTo>
                          <a:pt x="66" y="133"/>
                          <a:pt x="66" y="134"/>
                          <a:pt x="66" y="134"/>
                        </a:cubicBezTo>
                        <a:cubicBezTo>
                          <a:pt x="67" y="137"/>
                          <a:pt x="65" y="139"/>
                          <a:pt x="65" y="141"/>
                        </a:cubicBezTo>
                        <a:cubicBezTo>
                          <a:pt x="64" y="142"/>
                          <a:pt x="64" y="142"/>
                          <a:pt x="62" y="142"/>
                        </a:cubicBezTo>
                        <a:cubicBezTo>
                          <a:pt x="62" y="143"/>
                          <a:pt x="61" y="144"/>
                          <a:pt x="61" y="144"/>
                        </a:cubicBezTo>
                        <a:cubicBezTo>
                          <a:pt x="61" y="145"/>
                          <a:pt x="61" y="146"/>
                          <a:pt x="61" y="147"/>
                        </a:cubicBezTo>
                        <a:cubicBezTo>
                          <a:pt x="60" y="148"/>
                          <a:pt x="59" y="148"/>
                          <a:pt x="59" y="150"/>
                        </a:cubicBezTo>
                        <a:cubicBezTo>
                          <a:pt x="58" y="150"/>
                          <a:pt x="58" y="151"/>
                          <a:pt x="57" y="152"/>
                        </a:cubicBezTo>
                        <a:cubicBezTo>
                          <a:pt x="57" y="152"/>
                          <a:pt x="57" y="152"/>
                          <a:pt x="57" y="153"/>
                        </a:cubicBezTo>
                        <a:cubicBezTo>
                          <a:pt x="56" y="153"/>
                          <a:pt x="55" y="153"/>
                          <a:pt x="54" y="153"/>
                        </a:cubicBezTo>
                        <a:cubicBezTo>
                          <a:pt x="55" y="154"/>
                          <a:pt x="55" y="155"/>
                          <a:pt x="55" y="156"/>
                        </a:cubicBezTo>
                        <a:cubicBezTo>
                          <a:pt x="54" y="157"/>
                          <a:pt x="53" y="158"/>
                          <a:pt x="52" y="158"/>
                        </a:cubicBezTo>
                        <a:cubicBezTo>
                          <a:pt x="51" y="159"/>
                          <a:pt x="51" y="161"/>
                          <a:pt x="49" y="160"/>
                        </a:cubicBezTo>
                        <a:cubicBezTo>
                          <a:pt x="51" y="161"/>
                          <a:pt x="50" y="164"/>
                          <a:pt x="49" y="165"/>
                        </a:cubicBezTo>
                        <a:cubicBezTo>
                          <a:pt x="49" y="167"/>
                          <a:pt x="50" y="166"/>
                          <a:pt x="50" y="167"/>
                        </a:cubicBezTo>
                        <a:cubicBezTo>
                          <a:pt x="50" y="168"/>
                          <a:pt x="50" y="169"/>
                          <a:pt x="49" y="169"/>
                        </a:cubicBezTo>
                        <a:cubicBezTo>
                          <a:pt x="49" y="170"/>
                          <a:pt x="48" y="171"/>
                          <a:pt x="48" y="172"/>
                        </a:cubicBezTo>
                        <a:cubicBezTo>
                          <a:pt x="48" y="173"/>
                          <a:pt x="49" y="173"/>
                          <a:pt x="49" y="174"/>
                        </a:cubicBezTo>
                        <a:cubicBezTo>
                          <a:pt x="49" y="175"/>
                          <a:pt x="50" y="175"/>
                          <a:pt x="51" y="175"/>
                        </a:cubicBezTo>
                        <a:cubicBezTo>
                          <a:pt x="50" y="177"/>
                          <a:pt x="48" y="176"/>
                          <a:pt x="47" y="176"/>
                        </a:cubicBezTo>
                        <a:cubicBezTo>
                          <a:pt x="47" y="176"/>
                          <a:pt x="46" y="175"/>
                          <a:pt x="46" y="175"/>
                        </a:cubicBezTo>
                        <a:cubicBezTo>
                          <a:pt x="46" y="175"/>
                          <a:pt x="45" y="175"/>
                          <a:pt x="45" y="175"/>
                        </a:cubicBezTo>
                        <a:cubicBezTo>
                          <a:pt x="45" y="174"/>
                          <a:pt x="45" y="174"/>
                          <a:pt x="45" y="174"/>
                        </a:cubicBezTo>
                        <a:cubicBezTo>
                          <a:pt x="44" y="173"/>
                          <a:pt x="44" y="171"/>
                          <a:pt x="43" y="170"/>
                        </a:cubicBezTo>
                        <a:cubicBezTo>
                          <a:pt x="44" y="168"/>
                          <a:pt x="43" y="167"/>
                          <a:pt x="43" y="164"/>
                        </a:cubicBezTo>
                        <a:cubicBezTo>
                          <a:pt x="43" y="163"/>
                          <a:pt x="42" y="162"/>
                          <a:pt x="43" y="161"/>
                        </a:cubicBezTo>
                        <a:cubicBezTo>
                          <a:pt x="43" y="160"/>
                          <a:pt x="42" y="161"/>
                          <a:pt x="42" y="160"/>
                        </a:cubicBezTo>
                        <a:cubicBezTo>
                          <a:pt x="43" y="159"/>
                          <a:pt x="44" y="159"/>
                          <a:pt x="44" y="157"/>
                        </a:cubicBezTo>
                        <a:cubicBezTo>
                          <a:pt x="44" y="156"/>
                          <a:pt x="43" y="158"/>
                          <a:pt x="42" y="157"/>
                        </a:cubicBezTo>
                        <a:cubicBezTo>
                          <a:pt x="43" y="155"/>
                          <a:pt x="42" y="151"/>
                          <a:pt x="44" y="149"/>
                        </a:cubicBezTo>
                        <a:cubicBezTo>
                          <a:pt x="44" y="147"/>
                          <a:pt x="43" y="145"/>
                          <a:pt x="44" y="144"/>
                        </a:cubicBezTo>
                        <a:cubicBezTo>
                          <a:pt x="44" y="143"/>
                          <a:pt x="44" y="142"/>
                          <a:pt x="43" y="142"/>
                        </a:cubicBezTo>
                        <a:cubicBezTo>
                          <a:pt x="44" y="142"/>
                          <a:pt x="44" y="141"/>
                          <a:pt x="44" y="140"/>
                        </a:cubicBezTo>
                        <a:cubicBezTo>
                          <a:pt x="44" y="138"/>
                          <a:pt x="43" y="137"/>
                          <a:pt x="42" y="135"/>
                        </a:cubicBezTo>
                        <a:cubicBezTo>
                          <a:pt x="41" y="135"/>
                          <a:pt x="40" y="133"/>
                          <a:pt x="39" y="132"/>
                        </a:cubicBezTo>
                        <a:cubicBezTo>
                          <a:pt x="39" y="131"/>
                          <a:pt x="39" y="131"/>
                          <a:pt x="39" y="130"/>
                        </a:cubicBezTo>
                        <a:cubicBezTo>
                          <a:pt x="38" y="129"/>
                          <a:pt x="36" y="128"/>
                          <a:pt x="36" y="126"/>
                        </a:cubicBezTo>
                        <a:cubicBezTo>
                          <a:pt x="37" y="125"/>
                          <a:pt x="38" y="125"/>
                          <a:pt x="38" y="125"/>
                        </a:cubicBezTo>
                        <a:cubicBezTo>
                          <a:pt x="37" y="124"/>
                          <a:pt x="36" y="124"/>
                          <a:pt x="36" y="123"/>
                        </a:cubicBezTo>
                        <a:cubicBezTo>
                          <a:pt x="37" y="122"/>
                          <a:pt x="35" y="121"/>
                          <a:pt x="36" y="118"/>
                        </a:cubicBezTo>
                        <a:cubicBezTo>
                          <a:pt x="36" y="117"/>
                          <a:pt x="37" y="117"/>
                          <a:pt x="37" y="115"/>
                        </a:cubicBezTo>
                        <a:cubicBezTo>
                          <a:pt x="37" y="114"/>
                          <a:pt x="38" y="114"/>
                          <a:pt x="38" y="113"/>
                        </a:cubicBezTo>
                        <a:cubicBezTo>
                          <a:pt x="37" y="112"/>
                          <a:pt x="37" y="111"/>
                          <a:pt x="37" y="110"/>
                        </a:cubicBezTo>
                        <a:cubicBezTo>
                          <a:pt x="36" y="110"/>
                          <a:pt x="36" y="111"/>
                          <a:pt x="36" y="111"/>
                        </a:cubicBezTo>
                        <a:cubicBezTo>
                          <a:pt x="34" y="111"/>
                          <a:pt x="34" y="109"/>
                          <a:pt x="32" y="109"/>
                        </a:cubicBezTo>
                        <a:cubicBezTo>
                          <a:pt x="32" y="109"/>
                          <a:pt x="32" y="108"/>
                          <a:pt x="32" y="108"/>
                        </a:cubicBezTo>
                        <a:cubicBezTo>
                          <a:pt x="32" y="107"/>
                          <a:pt x="31" y="107"/>
                          <a:pt x="31" y="106"/>
                        </a:cubicBezTo>
                        <a:cubicBezTo>
                          <a:pt x="30" y="106"/>
                          <a:pt x="29" y="105"/>
                          <a:pt x="28" y="106"/>
                        </a:cubicBezTo>
                        <a:cubicBezTo>
                          <a:pt x="28" y="105"/>
                          <a:pt x="27" y="104"/>
                          <a:pt x="27" y="103"/>
                        </a:cubicBezTo>
                        <a:cubicBezTo>
                          <a:pt x="24" y="104"/>
                          <a:pt x="22" y="102"/>
                          <a:pt x="20" y="101"/>
                        </a:cubicBezTo>
                        <a:cubicBezTo>
                          <a:pt x="19" y="100"/>
                          <a:pt x="18" y="98"/>
                          <a:pt x="19" y="96"/>
                        </a:cubicBezTo>
                        <a:cubicBezTo>
                          <a:pt x="18" y="95"/>
                          <a:pt x="17" y="94"/>
                          <a:pt x="16" y="93"/>
                        </a:cubicBezTo>
                        <a:cubicBezTo>
                          <a:pt x="16" y="92"/>
                          <a:pt x="16" y="92"/>
                          <a:pt x="15" y="92"/>
                        </a:cubicBezTo>
                        <a:cubicBezTo>
                          <a:pt x="15" y="94"/>
                          <a:pt x="16" y="94"/>
                          <a:pt x="16" y="95"/>
                        </a:cubicBezTo>
                        <a:cubicBezTo>
                          <a:pt x="15" y="95"/>
                          <a:pt x="15" y="95"/>
                          <a:pt x="14" y="95"/>
                        </a:cubicBezTo>
                        <a:cubicBezTo>
                          <a:pt x="14" y="93"/>
                          <a:pt x="13" y="92"/>
                          <a:pt x="12" y="91"/>
                        </a:cubicBezTo>
                        <a:cubicBezTo>
                          <a:pt x="12" y="91"/>
                          <a:pt x="12" y="90"/>
                          <a:pt x="12" y="90"/>
                        </a:cubicBezTo>
                        <a:cubicBezTo>
                          <a:pt x="11" y="89"/>
                          <a:pt x="11" y="86"/>
                          <a:pt x="11" y="85"/>
                        </a:cubicBezTo>
                        <a:cubicBezTo>
                          <a:pt x="10" y="85"/>
                          <a:pt x="10" y="85"/>
                          <a:pt x="10" y="84"/>
                        </a:cubicBezTo>
                        <a:cubicBezTo>
                          <a:pt x="13" y="68"/>
                          <a:pt x="20" y="54"/>
                          <a:pt x="30" y="42"/>
                        </a:cubicBezTo>
                        <a:close/>
                        <a:moveTo>
                          <a:pt x="41" y="30"/>
                        </a:moveTo>
                        <a:cubicBezTo>
                          <a:pt x="46" y="26"/>
                          <a:pt x="52" y="22"/>
                          <a:pt x="58" y="19"/>
                        </a:cubicBezTo>
                        <a:cubicBezTo>
                          <a:pt x="58" y="19"/>
                          <a:pt x="59" y="19"/>
                          <a:pt x="59" y="20"/>
                        </a:cubicBezTo>
                        <a:cubicBezTo>
                          <a:pt x="58" y="22"/>
                          <a:pt x="56" y="21"/>
                          <a:pt x="55" y="21"/>
                        </a:cubicBezTo>
                        <a:cubicBezTo>
                          <a:pt x="54" y="22"/>
                          <a:pt x="55" y="22"/>
                          <a:pt x="55" y="23"/>
                        </a:cubicBezTo>
                        <a:cubicBezTo>
                          <a:pt x="54" y="23"/>
                          <a:pt x="53" y="24"/>
                          <a:pt x="53" y="25"/>
                        </a:cubicBezTo>
                        <a:cubicBezTo>
                          <a:pt x="51" y="24"/>
                          <a:pt x="51" y="26"/>
                          <a:pt x="49" y="26"/>
                        </a:cubicBezTo>
                        <a:cubicBezTo>
                          <a:pt x="49" y="28"/>
                          <a:pt x="48" y="28"/>
                          <a:pt x="48" y="30"/>
                        </a:cubicBezTo>
                        <a:cubicBezTo>
                          <a:pt x="47" y="30"/>
                          <a:pt x="46" y="30"/>
                          <a:pt x="45" y="30"/>
                        </a:cubicBezTo>
                        <a:cubicBezTo>
                          <a:pt x="45" y="31"/>
                          <a:pt x="47" y="30"/>
                          <a:pt x="47" y="31"/>
                        </a:cubicBezTo>
                        <a:cubicBezTo>
                          <a:pt x="47" y="32"/>
                          <a:pt x="46" y="32"/>
                          <a:pt x="45" y="32"/>
                        </a:cubicBezTo>
                        <a:cubicBezTo>
                          <a:pt x="45" y="35"/>
                          <a:pt x="42" y="33"/>
                          <a:pt x="39" y="33"/>
                        </a:cubicBezTo>
                        <a:cubicBezTo>
                          <a:pt x="39" y="33"/>
                          <a:pt x="39" y="32"/>
                          <a:pt x="39" y="32"/>
                        </a:cubicBezTo>
                        <a:cubicBezTo>
                          <a:pt x="39" y="32"/>
                          <a:pt x="40" y="32"/>
                          <a:pt x="40" y="31"/>
                        </a:cubicBezTo>
                        <a:cubicBezTo>
                          <a:pt x="41" y="32"/>
                          <a:pt x="42" y="32"/>
                          <a:pt x="43" y="32"/>
                        </a:cubicBezTo>
                        <a:cubicBezTo>
                          <a:pt x="42" y="31"/>
                          <a:pt x="42" y="30"/>
                          <a:pt x="41" y="30"/>
                        </a:cubicBezTo>
                        <a:close/>
                        <a:moveTo>
                          <a:pt x="183" y="58"/>
                        </a:moveTo>
                        <a:cubicBezTo>
                          <a:pt x="182" y="59"/>
                          <a:pt x="182" y="59"/>
                          <a:pt x="182" y="60"/>
                        </a:cubicBezTo>
                        <a:cubicBezTo>
                          <a:pt x="182" y="61"/>
                          <a:pt x="183" y="60"/>
                          <a:pt x="184" y="60"/>
                        </a:cubicBezTo>
                        <a:cubicBezTo>
                          <a:pt x="184" y="61"/>
                          <a:pt x="185" y="62"/>
                          <a:pt x="185" y="63"/>
                        </a:cubicBezTo>
                        <a:cubicBezTo>
                          <a:pt x="185" y="65"/>
                          <a:pt x="186" y="67"/>
                          <a:pt x="186" y="69"/>
                        </a:cubicBezTo>
                        <a:cubicBezTo>
                          <a:pt x="184" y="70"/>
                          <a:pt x="184" y="72"/>
                          <a:pt x="183" y="74"/>
                        </a:cubicBezTo>
                        <a:cubicBezTo>
                          <a:pt x="182" y="74"/>
                          <a:pt x="181" y="75"/>
                          <a:pt x="181" y="75"/>
                        </a:cubicBezTo>
                        <a:cubicBezTo>
                          <a:pt x="180" y="78"/>
                          <a:pt x="182" y="82"/>
                          <a:pt x="180" y="84"/>
                        </a:cubicBezTo>
                        <a:cubicBezTo>
                          <a:pt x="179" y="83"/>
                          <a:pt x="178" y="83"/>
                          <a:pt x="178" y="81"/>
                        </a:cubicBezTo>
                        <a:cubicBezTo>
                          <a:pt x="178" y="80"/>
                          <a:pt x="177" y="79"/>
                          <a:pt x="176" y="78"/>
                        </a:cubicBezTo>
                        <a:cubicBezTo>
                          <a:pt x="174" y="78"/>
                          <a:pt x="177" y="80"/>
                          <a:pt x="176" y="80"/>
                        </a:cubicBezTo>
                        <a:cubicBezTo>
                          <a:pt x="176" y="81"/>
                          <a:pt x="175" y="81"/>
                          <a:pt x="175" y="81"/>
                        </a:cubicBezTo>
                        <a:cubicBezTo>
                          <a:pt x="175" y="82"/>
                          <a:pt x="174" y="82"/>
                          <a:pt x="174" y="83"/>
                        </a:cubicBezTo>
                        <a:cubicBezTo>
                          <a:pt x="174" y="84"/>
                          <a:pt x="175" y="84"/>
                          <a:pt x="176" y="85"/>
                        </a:cubicBezTo>
                        <a:cubicBezTo>
                          <a:pt x="176" y="86"/>
                          <a:pt x="176" y="87"/>
                          <a:pt x="177" y="87"/>
                        </a:cubicBezTo>
                        <a:cubicBezTo>
                          <a:pt x="176" y="88"/>
                          <a:pt x="176" y="90"/>
                          <a:pt x="176" y="92"/>
                        </a:cubicBezTo>
                        <a:cubicBezTo>
                          <a:pt x="175" y="92"/>
                          <a:pt x="175" y="92"/>
                          <a:pt x="175" y="92"/>
                        </a:cubicBezTo>
                        <a:cubicBezTo>
                          <a:pt x="174" y="95"/>
                          <a:pt x="173" y="96"/>
                          <a:pt x="172" y="98"/>
                        </a:cubicBezTo>
                        <a:cubicBezTo>
                          <a:pt x="170" y="98"/>
                          <a:pt x="169" y="98"/>
                          <a:pt x="169" y="99"/>
                        </a:cubicBezTo>
                        <a:cubicBezTo>
                          <a:pt x="169" y="99"/>
                          <a:pt x="170" y="99"/>
                          <a:pt x="170" y="100"/>
                        </a:cubicBezTo>
                        <a:cubicBezTo>
                          <a:pt x="169" y="100"/>
                          <a:pt x="169" y="101"/>
                          <a:pt x="169" y="102"/>
                        </a:cubicBezTo>
                        <a:cubicBezTo>
                          <a:pt x="169" y="106"/>
                          <a:pt x="168" y="109"/>
                          <a:pt x="165" y="110"/>
                        </a:cubicBezTo>
                        <a:cubicBezTo>
                          <a:pt x="165" y="109"/>
                          <a:pt x="165" y="109"/>
                          <a:pt x="165" y="108"/>
                        </a:cubicBezTo>
                        <a:cubicBezTo>
                          <a:pt x="164" y="108"/>
                          <a:pt x="163" y="107"/>
                          <a:pt x="162" y="106"/>
                        </a:cubicBezTo>
                        <a:cubicBezTo>
                          <a:pt x="161" y="106"/>
                          <a:pt x="162" y="108"/>
                          <a:pt x="162" y="109"/>
                        </a:cubicBezTo>
                        <a:cubicBezTo>
                          <a:pt x="162" y="110"/>
                          <a:pt x="163" y="111"/>
                          <a:pt x="164" y="111"/>
                        </a:cubicBezTo>
                        <a:cubicBezTo>
                          <a:pt x="164" y="114"/>
                          <a:pt x="166" y="114"/>
                          <a:pt x="165" y="116"/>
                        </a:cubicBezTo>
                        <a:cubicBezTo>
                          <a:pt x="164" y="115"/>
                          <a:pt x="162" y="114"/>
                          <a:pt x="161" y="112"/>
                        </a:cubicBezTo>
                        <a:cubicBezTo>
                          <a:pt x="161" y="111"/>
                          <a:pt x="160" y="110"/>
                          <a:pt x="160" y="109"/>
                        </a:cubicBezTo>
                        <a:cubicBezTo>
                          <a:pt x="160" y="108"/>
                          <a:pt x="161" y="108"/>
                          <a:pt x="161" y="107"/>
                        </a:cubicBezTo>
                        <a:cubicBezTo>
                          <a:pt x="161" y="106"/>
                          <a:pt x="160" y="106"/>
                          <a:pt x="159" y="105"/>
                        </a:cubicBezTo>
                        <a:cubicBezTo>
                          <a:pt x="160" y="104"/>
                          <a:pt x="159" y="104"/>
                          <a:pt x="160" y="103"/>
                        </a:cubicBezTo>
                        <a:cubicBezTo>
                          <a:pt x="159" y="102"/>
                          <a:pt x="157" y="103"/>
                          <a:pt x="157" y="102"/>
                        </a:cubicBezTo>
                        <a:cubicBezTo>
                          <a:pt x="156" y="101"/>
                          <a:pt x="157" y="101"/>
                          <a:pt x="157" y="100"/>
                        </a:cubicBezTo>
                        <a:cubicBezTo>
                          <a:pt x="156" y="100"/>
                          <a:pt x="156" y="98"/>
                          <a:pt x="155" y="97"/>
                        </a:cubicBezTo>
                        <a:cubicBezTo>
                          <a:pt x="154" y="97"/>
                          <a:pt x="153" y="98"/>
                          <a:pt x="152" y="98"/>
                        </a:cubicBezTo>
                        <a:cubicBezTo>
                          <a:pt x="152" y="99"/>
                          <a:pt x="151" y="100"/>
                          <a:pt x="151" y="101"/>
                        </a:cubicBezTo>
                        <a:cubicBezTo>
                          <a:pt x="150" y="101"/>
                          <a:pt x="150" y="103"/>
                          <a:pt x="149" y="102"/>
                        </a:cubicBezTo>
                        <a:cubicBezTo>
                          <a:pt x="149" y="103"/>
                          <a:pt x="149" y="103"/>
                          <a:pt x="149" y="103"/>
                        </a:cubicBezTo>
                        <a:cubicBezTo>
                          <a:pt x="149" y="103"/>
                          <a:pt x="148" y="103"/>
                          <a:pt x="148" y="103"/>
                        </a:cubicBezTo>
                        <a:cubicBezTo>
                          <a:pt x="148" y="107"/>
                          <a:pt x="147" y="108"/>
                          <a:pt x="147" y="110"/>
                        </a:cubicBezTo>
                        <a:cubicBezTo>
                          <a:pt x="146" y="110"/>
                          <a:pt x="145" y="110"/>
                          <a:pt x="144" y="110"/>
                        </a:cubicBezTo>
                        <a:cubicBezTo>
                          <a:pt x="144" y="109"/>
                          <a:pt x="144" y="109"/>
                          <a:pt x="144" y="108"/>
                        </a:cubicBezTo>
                        <a:cubicBezTo>
                          <a:pt x="144" y="107"/>
                          <a:pt x="144" y="106"/>
                          <a:pt x="143" y="105"/>
                        </a:cubicBezTo>
                        <a:cubicBezTo>
                          <a:pt x="142" y="104"/>
                          <a:pt x="142" y="102"/>
                          <a:pt x="141" y="101"/>
                        </a:cubicBezTo>
                        <a:cubicBezTo>
                          <a:pt x="141" y="99"/>
                          <a:pt x="141" y="99"/>
                          <a:pt x="141" y="98"/>
                        </a:cubicBezTo>
                        <a:cubicBezTo>
                          <a:pt x="140" y="97"/>
                          <a:pt x="139" y="98"/>
                          <a:pt x="139" y="97"/>
                        </a:cubicBezTo>
                        <a:cubicBezTo>
                          <a:pt x="139" y="97"/>
                          <a:pt x="139" y="96"/>
                          <a:pt x="140" y="96"/>
                        </a:cubicBezTo>
                        <a:cubicBezTo>
                          <a:pt x="138" y="96"/>
                          <a:pt x="138" y="94"/>
                          <a:pt x="136" y="94"/>
                        </a:cubicBezTo>
                        <a:cubicBezTo>
                          <a:pt x="135" y="95"/>
                          <a:pt x="135" y="94"/>
                          <a:pt x="135" y="94"/>
                        </a:cubicBezTo>
                        <a:cubicBezTo>
                          <a:pt x="133" y="94"/>
                          <a:pt x="133" y="95"/>
                          <a:pt x="132" y="95"/>
                        </a:cubicBezTo>
                        <a:cubicBezTo>
                          <a:pt x="132" y="94"/>
                          <a:pt x="131" y="94"/>
                          <a:pt x="131" y="93"/>
                        </a:cubicBezTo>
                        <a:cubicBezTo>
                          <a:pt x="128" y="93"/>
                          <a:pt x="128" y="90"/>
                          <a:pt x="127" y="88"/>
                        </a:cubicBezTo>
                        <a:cubicBezTo>
                          <a:pt x="126" y="88"/>
                          <a:pt x="126" y="89"/>
                          <a:pt x="125" y="89"/>
                        </a:cubicBezTo>
                        <a:cubicBezTo>
                          <a:pt x="126" y="89"/>
                          <a:pt x="126" y="91"/>
                          <a:pt x="127" y="90"/>
                        </a:cubicBezTo>
                        <a:cubicBezTo>
                          <a:pt x="127" y="92"/>
                          <a:pt x="128" y="93"/>
                          <a:pt x="128" y="94"/>
                        </a:cubicBezTo>
                        <a:cubicBezTo>
                          <a:pt x="129" y="93"/>
                          <a:pt x="129" y="93"/>
                          <a:pt x="131" y="93"/>
                        </a:cubicBezTo>
                        <a:cubicBezTo>
                          <a:pt x="130" y="96"/>
                          <a:pt x="132" y="96"/>
                          <a:pt x="132" y="97"/>
                        </a:cubicBezTo>
                        <a:cubicBezTo>
                          <a:pt x="132" y="98"/>
                          <a:pt x="131" y="98"/>
                          <a:pt x="132" y="100"/>
                        </a:cubicBezTo>
                        <a:cubicBezTo>
                          <a:pt x="130" y="100"/>
                          <a:pt x="130" y="101"/>
                          <a:pt x="128" y="102"/>
                        </a:cubicBezTo>
                        <a:cubicBezTo>
                          <a:pt x="128" y="102"/>
                          <a:pt x="128" y="103"/>
                          <a:pt x="128" y="103"/>
                        </a:cubicBezTo>
                        <a:cubicBezTo>
                          <a:pt x="125" y="104"/>
                          <a:pt x="124" y="105"/>
                          <a:pt x="122" y="106"/>
                        </a:cubicBezTo>
                        <a:cubicBezTo>
                          <a:pt x="120" y="105"/>
                          <a:pt x="120" y="102"/>
                          <a:pt x="119" y="101"/>
                        </a:cubicBezTo>
                        <a:cubicBezTo>
                          <a:pt x="118" y="99"/>
                          <a:pt x="117" y="97"/>
                          <a:pt x="116" y="96"/>
                        </a:cubicBezTo>
                        <a:cubicBezTo>
                          <a:pt x="116" y="95"/>
                          <a:pt x="116" y="93"/>
                          <a:pt x="115" y="93"/>
                        </a:cubicBezTo>
                        <a:cubicBezTo>
                          <a:pt x="114" y="93"/>
                          <a:pt x="115" y="94"/>
                          <a:pt x="115" y="96"/>
                        </a:cubicBezTo>
                        <a:cubicBezTo>
                          <a:pt x="115" y="97"/>
                          <a:pt x="116" y="97"/>
                          <a:pt x="117" y="98"/>
                        </a:cubicBezTo>
                        <a:cubicBezTo>
                          <a:pt x="116" y="100"/>
                          <a:pt x="118" y="100"/>
                          <a:pt x="118" y="102"/>
                        </a:cubicBezTo>
                        <a:cubicBezTo>
                          <a:pt x="119" y="104"/>
                          <a:pt x="121" y="105"/>
                          <a:pt x="121" y="107"/>
                        </a:cubicBezTo>
                        <a:cubicBezTo>
                          <a:pt x="122" y="107"/>
                          <a:pt x="123" y="107"/>
                          <a:pt x="123" y="107"/>
                        </a:cubicBezTo>
                        <a:cubicBezTo>
                          <a:pt x="125" y="107"/>
                          <a:pt x="125" y="106"/>
                          <a:pt x="126" y="106"/>
                        </a:cubicBezTo>
                        <a:cubicBezTo>
                          <a:pt x="127" y="107"/>
                          <a:pt x="126" y="109"/>
                          <a:pt x="126" y="110"/>
                        </a:cubicBezTo>
                        <a:cubicBezTo>
                          <a:pt x="125" y="112"/>
                          <a:pt x="123" y="115"/>
                          <a:pt x="122" y="118"/>
                        </a:cubicBezTo>
                        <a:cubicBezTo>
                          <a:pt x="121" y="118"/>
                          <a:pt x="121" y="119"/>
                          <a:pt x="120" y="119"/>
                        </a:cubicBezTo>
                        <a:cubicBezTo>
                          <a:pt x="119" y="121"/>
                          <a:pt x="119" y="123"/>
                          <a:pt x="118" y="124"/>
                        </a:cubicBezTo>
                        <a:cubicBezTo>
                          <a:pt x="119" y="127"/>
                          <a:pt x="119" y="131"/>
                          <a:pt x="118" y="134"/>
                        </a:cubicBezTo>
                        <a:cubicBezTo>
                          <a:pt x="116" y="136"/>
                          <a:pt x="115" y="138"/>
                          <a:pt x="114" y="142"/>
                        </a:cubicBezTo>
                        <a:cubicBezTo>
                          <a:pt x="113" y="142"/>
                          <a:pt x="113" y="143"/>
                          <a:pt x="113" y="143"/>
                        </a:cubicBezTo>
                        <a:cubicBezTo>
                          <a:pt x="113" y="145"/>
                          <a:pt x="112" y="145"/>
                          <a:pt x="112" y="146"/>
                        </a:cubicBezTo>
                        <a:cubicBezTo>
                          <a:pt x="111" y="147"/>
                          <a:pt x="110" y="149"/>
                          <a:pt x="110" y="151"/>
                        </a:cubicBezTo>
                        <a:cubicBezTo>
                          <a:pt x="107" y="151"/>
                          <a:pt x="105" y="153"/>
                          <a:pt x="102" y="154"/>
                        </a:cubicBezTo>
                        <a:cubicBezTo>
                          <a:pt x="101" y="152"/>
                          <a:pt x="101" y="148"/>
                          <a:pt x="100" y="146"/>
                        </a:cubicBezTo>
                        <a:cubicBezTo>
                          <a:pt x="100" y="145"/>
                          <a:pt x="100" y="144"/>
                          <a:pt x="100" y="143"/>
                        </a:cubicBezTo>
                        <a:cubicBezTo>
                          <a:pt x="99" y="141"/>
                          <a:pt x="98" y="139"/>
                          <a:pt x="97" y="137"/>
                        </a:cubicBezTo>
                        <a:cubicBezTo>
                          <a:pt x="98" y="136"/>
                          <a:pt x="97" y="133"/>
                          <a:pt x="98" y="131"/>
                        </a:cubicBezTo>
                        <a:cubicBezTo>
                          <a:pt x="98" y="130"/>
                          <a:pt x="98" y="127"/>
                          <a:pt x="97" y="126"/>
                        </a:cubicBezTo>
                        <a:cubicBezTo>
                          <a:pt x="97" y="124"/>
                          <a:pt x="96" y="122"/>
                          <a:pt x="95" y="120"/>
                        </a:cubicBezTo>
                        <a:cubicBezTo>
                          <a:pt x="95" y="118"/>
                          <a:pt x="96" y="117"/>
                          <a:pt x="96" y="114"/>
                        </a:cubicBezTo>
                        <a:cubicBezTo>
                          <a:pt x="95" y="114"/>
                          <a:pt x="94" y="114"/>
                          <a:pt x="94" y="115"/>
                        </a:cubicBezTo>
                        <a:cubicBezTo>
                          <a:pt x="93" y="115"/>
                          <a:pt x="92" y="114"/>
                          <a:pt x="91" y="114"/>
                        </a:cubicBezTo>
                        <a:cubicBezTo>
                          <a:pt x="90" y="114"/>
                          <a:pt x="91" y="113"/>
                          <a:pt x="90" y="113"/>
                        </a:cubicBezTo>
                        <a:cubicBezTo>
                          <a:pt x="89" y="112"/>
                          <a:pt x="89" y="114"/>
                          <a:pt x="88" y="114"/>
                        </a:cubicBezTo>
                        <a:cubicBezTo>
                          <a:pt x="87" y="114"/>
                          <a:pt x="85" y="114"/>
                          <a:pt x="84" y="115"/>
                        </a:cubicBezTo>
                        <a:cubicBezTo>
                          <a:pt x="82" y="114"/>
                          <a:pt x="81" y="113"/>
                          <a:pt x="80" y="112"/>
                        </a:cubicBezTo>
                        <a:cubicBezTo>
                          <a:pt x="79" y="110"/>
                          <a:pt x="78" y="108"/>
                          <a:pt x="77" y="107"/>
                        </a:cubicBezTo>
                        <a:cubicBezTo>
                          <a:pt x="77" y="104"/>
                          <a:pt x="77" y="100"/>
                          <a:pt x="77" y="97"/>
                        </a:cubicBezTo>
                        <a:cubicBezTo>
                          <a:pt x="78" y="96"/>
                          <a:pt x="79" y="95"/>
                          <a:pt x="79" y="93"/>
                        </a:cubicBezTo>
                        <a:cubicBezTo>
                          <a:pt x="79" y="92"/>
                          <a:pt x="81" y="91"/>
                          <a:pt x="81" y="90"/>
                        </a:cubicBezTo>
                        <a:cubicBezTo>
                          <a:pt x="82" y="88"/>
                          <a:pt x="82" y="86"/>
                          <a:pt x="83" y="84"/>
                        </a:cubicBezTo>
                        <a:cubicBezTo>
                          <a:pt x="83" y="84"/>
                          <a:pt x="85" y="83"/>
                          <a:pt x="85" y="82"/>
                        </a:cubicBezTo>
                        <a:cubicBezTo>
                          <a:pt x="86" y="82"/>
                          <a:pt x="86" y="82"/>
                          <a:pt x="87" y="83"/>
                        </a:cubicBezTo>
                        <a:cubicBezTo>
                          <a:pt x="88" y="82"/>
                          <a:pt x="90" y="82"/>
                          <a:pt x="93" y="82"/>
                        </a:cubicBezTo>
                        <a:cubicBezTo>
                          <a:pt x="94" y="81"/>
                          <a:pt x="95" y="81"/>
                          <a:pt x="97" y="81"/>
                        </a:cubicBezTo>
                        <a:cubicBezTo>
                          <a:pt x="98" y="81"/>
                          <a:pt x="98" y="82"/>
                          <a:pt x="97" y="82"/>
                        </a:cubicBezTo>
                        <a:cubicBezTo>
                          <a:pt x="97" y="83"/>
                          <a:pt x="98" y="83"/>
                          <a:pt x="98" y="84"/>
                        </a:cubicBezTo>
                        <a:cubicBezTo>
                          <a:pt x="99" y="86"/>
                          <a:pt x="102" y="86"/>
                          <a:pt x="103" y="88"/>
                        </a:cubicBezTo>
                        <a:cubicBezTo>
                          <a:pt x="104" y="88"/>
                          <a:pt x="104" y="86"/>
                          <a:pt x="105" y="86"/>
                        </a:cubicBezTo>
                        <a:cubicBezTo>
                          <a:pt x="108" y="86"/>
                          <a:pt x="110" y="86"/>
                          <a:pt x="113" y="87"/>
                        </a:cubicBezTo>
                        <a:cubicBezTo>
                          <a:pt x="114" y="87"/>
                          <a:pt x="113" y="85"/>
                          <a:pt x="114" y="84"/>
                        </a:cubicBezTo>
                        <a:cubicBezTo>
                          <a:pt x="114" y="83"/>
                          <a:pt x="114" y="83"/>
                          <a:pt x="114" y="82"/>
                        </a:cubicBezTo>
                        <a:cubicBezTo>
                          <a:pt x="113" y="81"/>
                          <a:pt x="114" y="84"/>
                          <a:pt x="113" y="84"/>
                        </a:cubicBezTo>
                        <a:cubicBezTo>
                          <a:pt x="111" y="84"/>
                          <a:pt x="113" y="82"/>
                          <a:pt x="112" y="82"/>
                        </a:cubicBezTo>
                        <a:cubicBezTo>
                          <a:pt x="111" y="82"/>
                          <a:pt x="109" y="83"/>
                          <a:pt x="108" y="82"/>
                        </a:cubicBezTo>
                        <a:cubicBezTo>
                          <a:pt x="108" y="81"/>
                          <a:pt x="108" y="80"/>
                          <a:pt x="107" y="80"/>
                        </a:cubicBezTo>
                        <a:cubicBezTo>
                          <a:pt x="107" y="79"/>
                          <a:pt x="107" y="79"/>
                          <a:pt x="107" y="77"/>
                        </a:cubicBezTo>
                        <a:cubicBezTo>
                          <a:pt x="107" y="77"/>
                          <a:pt x="107" y="77"/>
                          <a:pt x="106" y="77"/>
                        </a:cubicBezTo>
                        <a:cubicBezTo>
                          <a:pt x="106" y="79"/>
                          <a:pt x="107" y="81"/>
                          <a:pt x="106" y="82"/>
                        </a:cubicBezTo>
                        <a:cubicBezTo>
                          <a:pt x="107" y="82"/>
                          <a:pt x="108" y="82"/>
                          <a:pt x="108" y="83"/>
                        </a:cubicBezTo>
                        <a:cubicBezTo>
                          <a:pt x="107" y="82"/>
                          <a:pt x="106" y="83"/>
                          <a:pt x="106" y="82"/>
                        </a:cubicBezTo>
                        <a:cubicBezTo>
                          <a:pt x="106" y="82"/>
                          <a:pt x="106" y="82"/>
                          <a:pt x="106" y="82"/>
                        </a:cubicBezTo>
                        <a:cubicBezTo>
                          <a:pt x="105" y="82"/>
                          <a:pt x="104" y="82"/>
                          <a:pt x="104" y="81"/>
                        </a:cubicBezTo>
                        <a:cubicBezTo>
                          <a:pt x="104" y="81"/>
                          <a:pt x="104" y="80"/>
                          <a:pt x="104" y="79"/>
                        </a:cubicBezTo>
                        <a:cubicBezTo>
                          <a:pt x="104" y="79"/>
                          <a:pt x="104" y="78"/>
                          <a:pt x="103" y="78"/>
                        </a:cubicBezTo>
                        <a:cubicBezTo>
                          <a:pt x="103" y="77"/>
                          <a:pt x="103" y="77"/>
                          <a:pt x="103" y="76"/>
                        </a:cubicBezTo>
                        <a:cubicBezTo>
                          <a:pt x="102" y="75"/>
                          <a:pt x="100" y="74"/>
                          <a:pt x="99" y="72"/>
                        </a:cubicBezTo>
                        <a:cubicBezTo>
                          <a:pt x="98" y="75"/>
                          <a:pt x="102" y="76"/>
                          <a:pt x="103" y="77"/>
                        </a:cubicBezTo>
                        <a:cubicBezTo>
                          <a:pt x="102" y="79"/>
                          <a:pt x="102" y="76"/>
                          <a:pt x="101" y="77"/>
                        </a:cubicBezTo>
                        <a:cubicBezTo>
                          <a:pt x="101" y="78"/>
                          <a:pt x="102" y="78"/>
                          <a:pt x="102" y="79"/>
                        </a:cubicBezTo>
                        <a:cubicBezTo>
                          <a:pt x="101" y="79"/>
                          <a:pt x="100" y="79"/>
                          <a:pt x="100" y="81"/>
                        </a:cubicBezTo>
                        <a:cubicBezTo>
                          <a:pt x="100" y="80"/>
                          <a:pt x="99" y="81"/>
                          <a:pt x="99" y="79"/>
                        </a:cubicBezTo>
                        <a:cubicBezTo>
                          <a:pt x="100" y="79"/>
                          <a:pt x="100" y="79"/>
                          <a:pt x="100" y="79"/>
                        </a:cubicBezTo>
                        <a:cubicBezTo>
                          <a:pt x="100" y="77"/>
                          <a:pt x="99" y="76"/>
                          <a:pt x="98" y="76"/>
                        </a:cubicBezTo>
                        <a:cubicBezTo>
                          <a:pt x="97" y="76"/>
                          <a:pt x="97" y="75"/>
                          <a:pt x="97" y="75"/>
                        </a:cubicBezTo>
                        <a:cubicBezTo>
                          <a:pt x="96" y="77"/>
                          <a:pt x="98" y="79"/>
                          <a:pt x="96" y="79"/>
                        </a:cubicBezTo>
                        <a:cubicBezTo>
                          <a:pt x="95" y="77"/>
                          <a:pt x="95" y="75"/>
                          <a:pt x="96" y="73"/>
                        </a:cubicBezTo>
                        <a:cubicBezTo>
                          <a:pt x="94" y="74"/>
                          <a:pt x="94" y="75"/>
                          <a:pt x="93" y="74"/>
                        </a:cubicBezTo>
                        <a:cubicBezTo>
                          <a:pt x="91" y="74"/>
                          <a:pt x="91" y="76"/>
                          <a:pt x="90" y="77"/>
                        </a:cubicBezTo>
                        <a:cubicBezTo>
                          <a:pt x="90" y="79"/>
                          <a:pt x="89" y="80"/>
                          <a:pt x="88" y="82"/>
                        </a:cubicBezTo>
                        <a:cubicBezTo>
                          <a:pt x="87" y="81"/>
                          <a:pt x="87" y="81"/>
                          <a:pt x="86" y="82"/>
                        </a:cubicBezTo>
                        <a:cubicBezTo>
                          <a:pt x="85" y="82"/>
                          <a:pt x="84" y="81"/>
                          <a:pt x="83" y="81"/>
                        </a:cubicBezTo>
                        <a:cubicBezTo>
                          <a:pt x="83" y="79"/>
                          <a:pt x="83" y="79"/>
                          <a:pt x="82" y="78"/>
                        </a:cubicBezTo>
                        <a:cubicBezTo>
                          <a:pt x="84" y="78"/>
                          <a:pt x="83" y="75"/>
                          <a:pt x="83" y="74"/>
                        </a:cubicBezTo>
                        <a:cubicBezTo>
                          <a:pt x="85" y="74"/>
                          <a:pt x="86" y="73"/>
                          <a:pt x="88" y="74"/>
                        </a:cubicBezTo>
                        <a:cubicBezTo>
                          <a:pt x="88" y="74"/>
                          <a:pt x="88" y="73"/>
                          <a:pt x="89" y="72"/>
                        </a:cubicBezTo>
                        <a:cubicBezTo>
                          <a:pt x="89" y="71"/>
                          <a:pt x="87" y="71"/>
                          <a:pt x="87" y="70"/>
                        </a:cubicBezTo>
                        <a:cubicBezTo>
                          <a:pt x="86" y="70"/>
                          <a:pt x="86" y="70"/>
                          <a:pt x="85" y="69"/>
                        </a:cubicBezTo>
                        <a:cubicBezTo>
                          <a:pt x="85" y="68"/>
                          <a:pt x="86" y="68"/>
                          <a:pt x="87" y="68"/>
                        </a:cubicBezTo>
                        <a:cubicBezTo>
                          <a:pt x="88" y="67"/>
                          <a:pt x="88" y="66"/>
                          <a:pt x="89" y="66"/>
                        </a:cubicBezTo>
                        <a:cubicBezTo>
                          <a:pt x="89" y="66"/>
                          <a:pt x="90" y="66"/>
                          <a:pt x="89" y="66"/>
                        </a:cubicBezTo>
                        <a:cubicBezTo>
                          <a:pt x="88" y="65"/>
                          <a:pt x="86" y="66"/>
                          <a:pt x="85" y="66"/>
                        </a:cubicBezTo>
                        <a:cubicBezTo>
                          <a:pt x="84" y="65"/>
                          <a:pt x="86" y="65"/>
                          <a:pt x="86" y="65"/>
                        </a:cubicBezTo>
                        <a:cubicBezTo>
                          <a:pt x="86" y="64"/>
                          <a:pt x="85" y="63"/>
                          <a:pt x="85" y="62"/>
                        </a:cubicBezTo>
                        <a:cubicBezTo>
                          <a:pt x="86" y="62"/>
                          <a:pt x="87" y="61"/>
                          <a:pt x="87" y="60"/>
                        </a:cubicBezTo>
                        <a:cubicBezTo>
                          <a:pt x="87" y="60"/>
                          <a:pt x="86" y="60"/>
                          <a:pt x="85" y="59"/>
                        </a:cubicBezTo>
                        <a:cubicBezTo>
                          <a:pt x="85" y="58"/>
                          <a:pt x="86" y="57"/>
                          <a:pt x="86" y="55"/>
                        </a:cubicBezTo>
                        <a:cubicBezTo>
                          <a:pt x="87" y="54"/>
                          <a:pt x="87" y="54"/>
                          <a:pt x="88" y="54"/>
                        </a:cubicBezTo>
                        <a:cubicBezTo>
                          <a:pt x="88" y="55"/>
                          <a:pt x="88" y="55"/>
                          <a:pt x="87" y="55"/>
                        </a:cubicBezTo>
                        <a:cubicBezTo>
                          <a:pt x="88" y="56"/>
                          <a:pt x="88" y="56"/>
                          <a:pt x="89" y="57"/>
                        </a:cubicBezTo>
                        <a:cubicBezTo>
                          <a:pt x="87" y="58"/>
                          <a:pt x="90" y="59"/>
                          <a:pt x="89" y="61"/>
                        </a:cubicBezTo>
                        <a:cubicBezTo>
                          <a:pt x="90" y="61"/>
                          <a:pt x="90" y="62"/>
                          <a:pt x="91" y="62"/>
                        </a:cubicBezTo>
                        <a:cubicBezTo>
                          <a:pt x="90" y="63"/>
                          <a:pt x="90" y="64"/>
                          <a:pt x="89" y="66"/>
                        </a:cubicBezTo>
                        <a:cubicBezTo>
                          <a:pt x="91" y="66"/>
                          <a:pt x="90" y="63"/>
                          <a:pt x="92" y="64"/>
                        </a:cubicBezTo>
                        <a:cubicBezTo>
                          <a:pt x="91" y="62"/>
                          <a:pt x="92" y="62"/>
                          <a:pt x="92" y="62"/>
                        </a:cubicBezTo>
                        <a:cubicBezTo>
                          <a:pt x="93" y="61"/>
                          <a:pt x="94" y="61"/>
                          <a:pt x="95" y="61"/>
                        </a:cubicBezTo>
                        <a:cubicBezTo>
                          <a:pt x="95" y="60"/>
                          <a:pt x="95" y="60"/>
                          <a:pt x="94" y="60"/>
                        </a:cubicBezTo>
                        <a:cubicBezTo>
                          <a:pt x="94" y="59"/>
                          <a:pt x="95" y="58"/>
                          <a:pt x="96" y="57"/>
                        </a:cubicBezTo>
                        <a:cubicBezTo>
                          <a:pt x="95" y="57"/>
                          <a:pt x="94" y="57"/>
                          <a:pt x="93" y="56"/>
                        </a:cubicBezTo>
                        <a:cubicBezTo>
                          <a:pt x="93" y="54"/>
                          <a:pt x="93" y="53"/>
                          <a:pt x="93" y="52"/>
                        </a:cubicBezTo>
                        <a:cubicBezTo>
                          <a:pt x="93" y="51"/>
                          <a:pt x="93" y="48"/>
                          <a:pt x="95" y="48"/>
                        </a:cubicBezTo>
                        <a:cubicBezTo>
                          <a:pt x="95" y="48"/>
                          <a:pt x="95" y="47"/>
                          <a:pt x="95" y="47"/>
                        </a:cubicBezTo>
                        <a:cubicBezTo>
                          <a:pt x="96" y="47"/>
                          <a:pt x="96" y="47"/>
                          <a:pt x="96" y="47"/>
                        </a:cubicBezTo>
                        <a:cubicBezTo>
                          <a:pt x="97" y="46"/>
                          <a:pt x="98" y="45"/>
                          <a:pt x="98" y="43"/>
                        </a:cubicBezTo>
                        <a:cubicBezTo>
                          <a:pt x="99" y="42"/>
                          <a:pt x="101" y="41"/>
                          <a:pt x="102" y="40"/>
                        </a:cubicBezTo>
                        <a:cubicBezTo>
                          <a:pt x="102" y="40"/>
                          <a:pt x="103" y="39"/>
                          <a:pt x="103" y="40"/>
                        </a:cubicBezTo>
                        <a:cubicBezTo>
                          <a:pt x="104" y="39"/>
                          <a:pt x="104" y="38"/>
                          <a:pt x="105" y="37"/>
                        </a:cubicBezTo>
                        <a:cubicBezTo>
                          <a:pt x="106" y="37"/>
                          <a:pt x="107" y="37"/>
                          <a:pt x="108" y="37"/>
                        </a:cubicBezTo>
                        <a:cubicBezTo>
                          <a:pt x="109" y="38"/>
                          <a:pt x="109" y="39"/>
                          <a:pt x="110" y="40"/>
                        </a:cubicBezTo>
                        <a:cubicBezTo>
                          <a:pt x="111" y="40"/>
                          <a:pt x="112" y="40"/>
                          <a:pt x="112" y="41"/>
                        </a:cubicBezTo>
                        <a:cubicBezTo>
                          <a:pt x="114" y="41"/>
                          <a:pt x="117" y="42"/>
                          <a:pt x="116" y="45"/>
                        </a:cubicBezTo>
                        <a:cubicBezTo>
                          <a:pt x="118" y="45"/>
                          <a:pt x="118" y="43"/>
                          <a:pt x="118" y="41"/>
                        </a:cubicBezTo>
                        <a:cubicBezTo>
                          <a:pt x="118" y="41"/>
                          <a:pt x="119" y="41"/>
                          <a:pt x="119" y="41"/>
                        </a:cubicBezTo>
                        <a:cubicBezTo>
                          <a:pt x="119" y="42"/>
                          <a:pt x="119" y="43"/>
                          <a:pt x="119" y="44"/>
                        </a:cubicBezTo>
                        <a:cubicBezTo>
                          <a:pt x="121" y="43"/>
                          <a:pt x="122" y="42"/>
                          <a:pt x="123" y="41"/>
                        </a:cubicBezTo>
                        <a:cubicBezTo>
                          <a:pt x="125" y="41"/>
                          <a:pt x="126" y="41"/>
                          <a:pt x="128" y="41"/>
                        </a:cubicBezTo>
                        <a:cubicBezTo>
                          <a:pt x="128" y="39"/>
                          <a:pt x="126" y="41"/>
                          <a:pt x="127" y="39"/>
                        </a:cubicBezTo>
                        <a:cubicBezTo>
                          <a:pt x="129" y="39"/>
                          <a:pt x="129" y="40"/>
                          <a:pt x="131" y="40"/>
                        </a:cubicBezTo>
                        <a:cubicBezTo>
                          <a:pt x="132" y="38"/>
                          <a:pt x="133" y="37"/>
                          <a:pt x="134" y="36"/>
                        </a:cubicBezTo>
                        <a:cubicBezTo>
                          <a:pt x="135" y="35"/>
                          <a:pt x="135" y="36"/>
                          <a:pt x="136" y="37"/>
                        </a:cubicBezTo>
                        <a:cubicBezTo>
                          <a:pt x="137" y="37"/>
                          <a:pt x="136" y="36"/>
                          <a:pt x="137" y="36"/>
                        </a:cubicBezTo>
                        <a:cubicBezTo>
                          <a:pt x="137" y="37"/>
                          <a:pt x="137" y="38"/>
                          <a:pt x="138" y="38"/>
                        </a:cubicBezTo>
                        <a:cubicBezTo>
                          <a:pt x="138" y="38"/>
                          <a:pt x="138" y="37"/>
                          <a:pt x="138" y="36"/>
                        </a:cubicBezTo>
                        <a:cubicBezTo>
                          <a:pt x="140" y="36"/>
                          <a:pt x="140" y="37"/>
                          <a:pt x="141" y="37"/>
                        </a:cubicBezTo>
                        <a:cubicBezTo>
                          <a:pt x="142" y="36"/>
                          <a:pt x="140" y="37"/>
                          <a:pt x="140" y="35"/>
                        </a:cubicBezTo>
                        <a:cubicBezTo>
                          <a:pt x="140" y="34"/>
                          <a:pt x="141" y="35"/>
                          <a:pt x="142" y="34"/>
                        </a:cubicBezTo>
                        <a:cubicBezTo>
                          <a:pt x="142" y="34"/>
                          <a:pt x="142" y="33"/>
                          <a:pt x="143" y="33"/>
                        </a:cubicBezTo>
                        <a:cubicBezTo>
                          <a:pt x="144" y="33"/>
                          <a:pt x="144" y="32"/>
                          <a:pt x="144" y="32"/>
                        </a:cubicBezTo>
                        <a:cubicBezTo>
                          <a:pt x="146" y="32"/>
                          <a:pt x="147" y="31"/>
                          <a:pt x="148" y="30"/>
                        </a:cubicBezTo>
                        <a:cubicBezTo>
                          <a:pt x="149" y="30"/>
                          <a:pt x="149" y="31"/>
                          <a:pt x="149" y="31"/>
                        </a:cubicBezTo>
                        <a:cubicBezTo>
                          <a:pt x="151" y="31"/>
                          <a:pt x="150" y="30"/>
                          <a:pt x="152" y="30"/>
                        </a:cubicBezTo>
                        <a:cubicBezTo>
                          <a:pt x="152" y="29"/>
                          <a:pt x="152" y="28"/>
                          <a:pt x="153" y="28"/>
                        </a:cubicBezTo>
                        <a:cubicBezTo>
                          <a:pt x="154" y="27"/>
                          <a:pt x="154" y="29"/>
                          <a:pt x="154" y="29"/>
                        </a:cubicBezTo>
                        <a:cubicBezTo>
                          <a:pt x="156" y="29"/>
                          <a:pt x="157" y="29"/>
                          <a:pt x="158" y="29"/>
                        </a:cubicBezTo>
                        <a:cubicBezTo>
                          <a:pt x="159" y="30"/>
                          <a:pt x="159" y="30"/>
                          <a:pt x="160" y="31"/>
                        </a:cubicBezTo>
                        <a:cubicBezTo>
                          <a:pt x="160" y="32"/>
                          <a:pt x="159" y="32"/>
                          <a:pt x="159" y="33"/>
                        </a:cubicBezTo>
                        <a:cubicBezTo>
                          <a:pt x="161" y="33"/>
                          <a:pt x="161" y="34"/>
                          <a:pt x="162" y="34"/>
                        </a:cubicBezTo>
                        <a:cubicBezTo>
                          <a:pt x="162" y="34"/>
                          <a:pt x="163" y="34"/>
                          <a:pt x="163" y="34"/>
                        </a:cubicBezTo>
                        <a:cubicBezTo>
                          <a:pt x="164" y="34"/>
                          <a:pt x="165" y="35"/>
                          <a:pt x="166" y="35"/>
                        </a:cubicBezTo>
                        <a:cubicBezTo>
                          <a:pt x="172" y="42"/>
                          <a:pt x="178" y="49"/>
                          <a:pt x="183" y="58"/>
                        </a:cubicBezTo>
                        <a:close/>
                        <a:moveTo>
                          <a:pt x="189" y="75"/>
                        </a:moveTo>
                        <a:cubicBezTo>
                          <a:pt x="189" y="75"/>
                          <a:pt x="189" y="75"/>
                          <a:pt x="189" y="75"/>
                        </a:cubicBezTo>
                        <a:cubicBezTo>
                          <a:pt x="189" y="75"/>
                          <a:pt x="189" y="74"/>
                          <a:pt x="188" y="74"/>
                        </a:cubicBezTo>
                        <a:cubicBezTo>
                          <a:pt x="187" y="74"/>
                          <a:pt x="187" y="76"/>
                          <a:pt x="186" y="75"/>
                        </a:cubicBezTo>
                        <a:cubicBezTo>
                          <a:pt x="186" y="73"/>
                          <a:pt x="187" y="72"/>
                          <a:pt x="187" y="71"/>
                        </a:cubicBezTo>
                        <a:cubicBezTo>
                          <a:pt x="187" y="71"/>
                          <a:pt x="188" y="71"/>
                          <a:pt x="188" y="71"/>
                        </a:cubicBezTo>
                        <a:cubicBezTo>
                          <a:pt x="189" y="72"/>
                          <a:pt x="189" y="73"/>
                          <a:pt x="189" y="75"/>
                        </a:cubicBezTo>
                        <a:close/>
                        <a:moveTo>
                          <a:pt x="178" y="107"/>
                        </a:moveTo>
                        <a:cubicBezTo>
                          <a:pt x="179" y="106"/>
                          <a:pt x="179" y="105"/>
                          <a:pt x="180" y="106"/>
                        </a:cubicBezTo>
                        <a:cubicBezTo>
                          <a:pt x="180" y="105"/>
                          <a:pt x="180" y="104"/>
                          <a:pt x="181" y="103"/>
                        </a:cubicBezTo>
                        <a:cubicBezTo>
                          <a:pt x="181" y="104"/>
                          <a:pt x="182" y="104"/>
                          <a:pt x="182" y="105"/>
                        </a:cubicBezTo>
                        <a:cubicBezTo>
                          <a:pt x="182" y="106"/>
                          <a:pt x="184" y="106"/>
                          <a:pt x="183" y="107"/>
                        </a:cubicBezTo>
                        <a:cubicBezTo>
                          <a:pt x="182" y="107"/>
                          <a:pt x="181" y="108"/>
                          <a:pt x="181" y="109"/>
                        </a:cubicBezTo>
                        <a:cubicBezTo>
                          <a:pt x="180" y="109"/>
                          <a:pt x="180" y="108"/>
                          <a:pt x="180" y="107"/>
                        </a:cubicBezTo>
                        <a:cubicBezTo>
                          <a:pt x="179" y="107"/>
                          <a:pt x="179" y="108"/>
                          <a:pt x="178" y="107"/>
                        </a:cubicBezTo>
                        <a:close/>
                        <a:moveTo>
                          <a:pt x="179" y="122"/>
                        </a:moveTo>
                        <a:cubicBezTo>
                          <a:pt x="178" y="123"/>
                          <a:pt x="178" y="122"/>
                          <a:pt x="178" y="121"/>
                        </a:cubicBezTo>
                        <a:cubicBezTo>
                          <a:pt x="177" y="121"/>
                          <a:pt x="177" y="122"/>
                          <a:pt x="177" y="123"/>
                        </a:cubicBezTo>
                        <a:cubicBezTo>
                          <a:pt x="175" y="122"/>
                          <a:pt x="176" y="118"/>
                          <a:pt x="177" y="116"/>
                        </a:cubicBezTo>
                        <a:cubicBezTo>
                          <a:pt x="178" y="117"/>
                          <a:pt x="180" y="117"/>
                          <a:pt x="180" y="118"/>
                        </a:cubicBezTo>
                        <a:cubicBezTo>
                          <a:pt x="179" y="119"/>
                          <a:pt x="179" y="119"/>
                          <a:pt x="178" y="118"/>
                        </a:cubicBezTo>
                        <a:cubicBezTo>
                          <a:pt x="178" y="120"/>
                          <a:pt x="179" y="120"/>
                          <a:pt x="179" y="122"/>
                        </a:cubicBezTo>
                        <a:close/>
                        <a:moveTo>
                          <a:pt x="175" y="118"/>
                        </a:moveTo>
                        <a:cubicBezTo>
                          <a:pt x="174" y="118"/>
                          <a:pt x="175" y="121"/>
                          <a:pt x="174" y="121"/>
                        </a:cubicBezTo>
                        <a:cubicBezTo>
                          <a:pt x="174" y="122"/>
                          <a:pt x="174" y="121"/>
                          <a:pt x="174" y="122"/>
                        </a:cubicBezTo>
                        <a:cubicBezTo>
                          <a:pt x="174" y="122"/>
                          <a:pt x="173" y="122"/>
                          <a:pt x="174" y="123"/>
                        </a:cubicBezTo>
                        <a:cubicBezTo>
                          <a:pt x="172" y="123"/>
                          <a:pt x="172" y="121"/>
                          <a:pt x="170" y="122"/>
                        </a:cubicBezTo>
                        <a:cubicBezTo>
                          <a:pt x="170" y="120"/>
                          <a:pt x="169" y="119"/>
                          <a:pt x="168" y="118"/>
                        </a:cubicBezTo>
                        <a:cubicBezTo>
                          <a:pt x="169" y="114"/>
                          <a:pt x="173" y="115"/>
                          <a:pt x="173" y="111"/>
                        </a:cubicBezTo>
                        <a:cubicBezTo>
                          <a:pt x="175" y="111"/>
                          <a:pt x="175" y="112"/>
                          <a:pt x="176" y="113"/>
                        </a:cubicBezTo>
                        <a:cubicBezTo>
                          <a:pt x="176" y="114"/>
                          <a:pt x="176" y="114"/>
                          <a:pt x="175" y="115"/>
                        </a:cubicBezTo>
                        <a:cubicBezTo>
                          <a:pt x="176" y="116"/>
                          <a:pt x="175" y="117"/>
                          <a:pt x="175" y="118"/>
                        </a:cubicBezTo>
                        <a:close/>
                        <a:moveTo>
                          <a:pt x="174" y="127"/>
                        </a:moveTo>
                        <a:cubicBezTo>
                          <a:pt x="170" y="127"/>
                          <a:pt x="169" y="125"/>
                          <a:pt x="166" y="125"/>
                        </a:cubicBezTo>
                        <a:cubicBezTo>
                          <a:pt x="166" y="124"/>
                          <a:pt x="166" y="124"/>
                          <a:pt x="166" y="123"/>
                        </a:cubicBezTo>
                        <a:cubicBezTo>
                          <a:pt x="168" y="124"/>
                          <a:pt x="170" y="124"/>
                          <a:pt x="173" y="124"/>
                        </a:cubicBezTo>
                        <a:cubicBezTo>
                          <a:pt x="172" y="126"/>
                          <a:pt x="174" y="125"/>
                          <a:pt x="174" y="127"/>
                        </a:cubicBezTo>
                        <a:close/>
                        <a:moveTo>
                          <a:pt x="176" y="97"/>
                        </a:moveTo>
                        <a:cubicBezTo>
                          <a:pt x="176" y="96"/>
                          <a:pt x="175" y="95"/>
                          <a:pt x="175" y="94"/>
                        </a:cubicBezTo>
                        <a:cubicBezTo>
                          <a:pt x="175" y="94"/>
                          <a:pt x="176" y="93"/>
                          <a:pt x="177" y="93"/>
                        </a:cubicBezTo>
                        <a:cubicBezTo>
                          <a:pt x="177" y="95"/>
                          <a:pt x="177" y="97"/>
                          <a:pt x="176" y="97"/>
                        </a:cubicBezTo>
                        <a:close/>
                        <a:moveTo>
                          <a:pt x="179" y="100"/>
                        </a:moveTo>
                        <a:cubicBezTo>
                          <a:pt x="179" y="101"/>
                          <a:pt x="178" y="102"/>
                          <a:pt x="178" y="103"/>
                        </a:cubicBezTo>
                        <a:cubicBezTo>
                          <a:pt x="177" y="102"/>
                          <a:pt x="176" y="101"/>
                          <a:pt x="176" y="101"/>
                        </a:cubicBezTo>
                        <a:cubicBezTo>
                          <a:pt x="176" y="99"/>
                          <a:pt x="178" y="98"/>
                          <a:pt x="179" y="100"/>
                        </a:cubicBezTo>
                        <a:close/>
                        <a:moveTo>
                          <a:pt x="186" y="117"/>
                        </a:moveTo>
                        <a:cubicBezTo>
                          <a:pt x="186" y="118"/>
                          <a:pt x="184" y="119"/>
                          <a:pt x="183" y="118"/>
                        </a:cubicBezTo>
                        <a:cubicBezTo>
                          <a:pt x="183" y="116"/>
                          <a:pt x="185" y="116"/>
                          <a:pt x="186" y="117"/>
                        </a:cubicBezTo>
                        <a:close/>
                        <a:moveTo>
                          <a:pt x="185" y="85"/>
                        </a:moveTo>
                        <a:cubicBezTo>
                          <a:pt x="185" y="85"/>
                          <a:pt x="185" y="85"/>
                          <a:pt x="184" y="85"/>
                        </a:cubicBezTo>
                        <a:cubicBezTo>
                          <a:pt x="183" y="85"/>
                          <a:pt x="183" y="86"/>
                          <a:pt x="182" y="87"/>
                        </a:cubicBezTo>
                        <a:cubicBezTo>
                          <a:pt x="182" y="87"/>
                          <a:pt x="181" y="86"/>
                          <a:pt x="181" y="85"/>
                        </a:cubicBezTo>
                        <a:cubicBezTo>
                          <a:pt x="182" y="85"/>
                          <a:pt x="182" y="85"/>
                          <a:pt x="183" y="85"/>
                        </a:cubicBezTo>
                        <a:cubicBezTo>
                          <a:pt x="183" y="84"/>
                          <a:pt x="181" y="85"/>
                          <a:pt x="182" y="84"/>
                        </a:cubicBezTo>
                        <a:cubicBezTo>
                          <a:pt x="182" y="82"/>
                          <a:pt x="184" y="83"/>
                          <a:pt x="185" y="82"/>
                        </a:cubicBezTo>
                        <a:cubicBezTo>
                          <a:pt x="186" y="81"/>
                          <a:pt x="186" y="81"/>
                          <a:pt x="187" y="80"/>
                        </a:cubicBezTo>
                        <a:cubicBezTo>
                          <a:pt x="187" y="80"/>
                          <a:pt x="187" y="79"/>
                          <a:pt x="188" y="79"/>
                        </a:cubicBezTo>
                        <a:cubicBezTo>
                          <a:pt x="187" y="77"/>
                          <a:pt x="188" y="77"/>
                          <a:pt x="187" y="75"/>
                        </a:cubicBezTo>
                        <a:cubicBezTo>
                          <a:pt x="188" y="75"/>
                          <a:pt x="188" y="75"/>
                          <a:pt x="189" y="75"/>
                        </a:cubicBezTo>
                        <a:cubicBezTo>
                          <a:pt x="189" y="78"/>
                          <a:pt x="189" y="80"/>
                          <a:pt x="189" y="82"/>
                        </a:cubicBezTo>
                        <a:cubicBezTo>
                          <a:pt x="188" y="84"/>
                          <a:pt x="186" y="84"/>
                          <a:pt x="185" y="85"/>
                        </a:cubicBezTo>
                        <a:close/>
                        <a:moveTo>
                          <a:pt x="187" y="66"/>
                        </a:moveTo>
                        <a:cubicBezTo>
                          <a:pt x="187" y="67"/>
                          <a:pt x="187" y="69"/>
                          <a:pt x="188" y="70"/>
                        </a:cubicBezTo>
                        <a:cubicBezTo>
                          <a:pt x="187" y="69"/>
                          <a:pt x="187" y="68"/>
                          <a:pt x="187" y="66"/>
                        </a:cubicBezTo>
                        <a:close/>
                        <a:moveTo>
                          <a:pt x="158" y="113"/>
                        </a:moveTo>
                        <a:cubicBezTo>
                          <a:pt x="159" y="112"/>
                          <a:pt x="160" y="114"/>
                          <a:pt x="160" y="112"/>
                        </a:cubicBezTo>
                        <a:cubicBezTo>
                          <a:pt x="161" y="112"/>
                          <a:pt x="160" y="113"/>
                          <a:pt x="161" y="113"/>
                        </a:cubicBezTo>
                        <a:cubicBezTo>
                          <a:pt x="161" y="114"/>
                          <a:pt x="162" y="115"/>
                          <a:pt x="162" y="115"/>
                        </a:cubicBezTo>
                        <a:cubicBezTo>
                          <a:pt x="163" y="116"/>
                          <a:pt x="164" y="117"/>
                          <a:pt x="165" y="118"/>
                        </a:cubicBezTo>
                        <a:cubicBezTo>
                          <a:pt x="165" y="120"/>
                          <a:pt x="166" y="121"/>
                          <a:pt x="165" y="123"/>
                        </a:cubicBezTo>
                        <a:cubicBezTo>
                          <a:pt x="164" y="123"/>
                          <a:pt x="164" y="121"/>
                          <a:pt x="162" y="121"/>
                        </a:cubicBezTo>
                        <a:cubicBezTo>
                          <a:pt x="163" y="116"/>
                          <a:pt x="158" y="117"/>
                          <a:pt x="158" y="113"/>
                        </a:cubicBezTo>
                        <a:close/>
                        <a:moveTo>
                          <a:pt x="148" y="108"/>
                        </a:moveTo>
                        <a:cubicBezTo>
                          <a:pt x="149" y="109"/>
                          <a:pt x="149" y="110"/>
                          <a:pt x="149" y="111"/>
                        </a:cubicBezTo>
                        <a:cubicBezTo>
                          <a:pt x="149" y="111"/>
                          <a:pt x="149" y="112"/>
                          <a:pt x="148" y="112"/>
                        </a:cubicBezTo>
                        <a:cubicBezTo>
                          <a:pt x="147" y="111"/>
                          <a:pt x="148" y="110"/>
                          <a:pt x="148" y="108"/>
                        </a:cubicBezTo>
                        <a:close/>
                        <a:moveTo>
                          <a:pt x="125" y="137"/>
                        </a:moveTo>
                        <a:cubicBezTo>
                          <a:pt x="125" y="138"/>
                          <a:pt x="124" y="138"/>
                          <a:pt x="124" y="138"/>
                        </a:cubicBezTo>
                        <a:cubicBezTo>
                          <a:pt x="124" y="139"/>
                          <a:pt x="124" y="139"/>
                          <a:pt x="124" y="140"/>
                        </a:cubicBezTo>
                        <a:cubicBezTo>
                          <a:pt x="124" y="142"/>
                          <a:pt x="124" y="142"/>
                          <a:pt x="123" y="144"/>
                        </a:cubicBezTo>
                        <a:cubicBezTo>
                          <a:pt x="122" y="144"/>
                          <a:pt x="122" y="144"/>
                          <a:pt x="121" y="144"/>
                        </a:cubicBezTo>
                        <a:cubicBezTo>
                          <a:pt x="120" y="143"/>
                          <a:pt x="120" y="142"/>
                          <a:pt x="120" y="140"/>
                        </a:cubicBezTo>
                        <a:cubicBezTo>
                          <a:pt x="120" y="139"/>
                          <a:pt x="120" y="139"/>
                          <a:pt x="121" y="138"/>
                        </a:cubicBezTo>
                        <a:cubicBezTo>
                          <a:pt x="121" y="137"/>
                          <a:pt x="120" y="137"/>
                          <a:pt x="120" y="135"/>
                        </a:cubicBezTo>
                        <a:cubicBezTo>
                          <a:pt x="121" y="134"/>
                          <a:pt x="122" y="133"/>
                          <a:pt x="123" y="133"/>
                        </a:cubicBezTo>
                        <a:cubicBezTo>
                          <a:pt x="123" y="131"/>
                          <a:pt x="124" y="130"/>
                          <a:pt x="124" y="129"/>
                        </a:cubicBezTo>
                        <a:cubicBezTo>
                          <a:pt x="126" y="129"/>
                          <a:pt x="124" y="132"/>
                          <a:pt x="126" y="132"/>
                        </a:cubicBezTo>
                        <a:cubicBezTo>
                          <a:pt x="126" y="134"/>
                          <a:pt x="124" y="136"/>
                          <a:pt x="125" y="137"/>
                        </a:cubicBezTo>
                        <a:close/>
                        <a:moveTo>
                          <a:pt x="55" y="170"/>
                        </a:moveTo>
                        <a:cubicBezTo>
                          <a:pt x="55" y="169"/>
                          <a:pt x="57" y="169"/>
                          <a:pt x="57" y="170"/>
                        </a:cubicBezTo>
                        <a:cubicBezTo>
                          <a:pt x="56" y="170"/>
                          <a:pt x="56" y="170"/>
                          <a:pt x="55" y="170"/>
                        </a:cubicBezTo>
                        <a:close/>
                        <a:moveTo>
                          <a:pt x="67" y="53"/>
                        </a:moveTo>
                        <a:cubicBezTo>
                          <a:pt x="66" y="53"/>
                          <a:pt x="66" y="54"/>
                          <a:pt x="66" y="54"/>
                        </a:cubicBezTo>
                        <a:cubicBezTo>
                          <a:pt x="65" y="54"/>
                          <a:pt x="65" y="53"/>
                          <a:pt x="64" y="53"/>
                        </a:cubicBezTo>
                        <a:cubicBezTo>
                          <a:pt x="64" y="53"/>
                          <a:pt x="63" y="53"/>
                          <a:pt x="62" y="53"/>
                        </a:cubicBezTo>
                        <a:cubicBezTo>
                          <a:pt x="60" y="50"/>
                          <a:pt x="62" y="46"/>
                          <a:pt x="60" y="45"/>
                        </a:cubicBezTo>
                        <a:cubicBezTo>
                          <a:pt x="60" y="44"/>
                          <a:pt x="61" y="43"/>
                          <a:pt x="61" y="43"/>
                        </a:cubicBezTo>
                        <a:cubicBezTo>
                          <a:pt x="61" y="42"/>
                          <a:pt x="62" y="42"/>
                          <a:pt x="63" y="41"/>
                        </a:cubicBezTo>
                        <a:cubicBezTo>
                          <a:pt x="62" y="40"/>
                          <a:pt x="60" y="40"/>
                          <a:pt x="60" y="38"/>
                        </a:cubicBezTo>
                        <a:cubicBezTo>
                          <a:pt x="61" y="38"/>
                          <a:pt x="62" y="39"/>
                          <a:pt x="62" y="37"/>
                        </a:cubicBezTo>
                        <a:cubicBezTo>
                          <a:pt x="61" y="36"/>
                          <a:pt x="61" y="38"/>
                          <a:pt x="60" y="38"/>
                        </a:cubicBezTo>
                        <a:cubicBezTo>
                          <a:pt x="59" y="37"/>
                          <a:pt x="60" y="36"/>
                          <a:pt x="60" y="35"/>
                        </a:cubicBezTo>
                        <a:cubicBezTo>
                          <a:pt x="60" y="34"/>
                          <a:pt x="59" y="34"/>
                          <a:pt x="59" y="32"/>
                        </a:cubicBezTo>
                        <a:cubicBezTo>
                          <a:pt x="58" y="32"/>
                          <a:pt x="57" y="32"/>
                          <a:pt x="56" y="31"/>
                        </a:cubicBezTo>
                        <a:cubicBezTo>
                          <a:pt x="55" y="31"/>
                          <a:pt x="55" y="32"/>
                          <a:pt x="54" y="32"/>
                        </a:cubicBezTo>
                        <a:cubicBezTo>
                          <a:pt x="53" y="31"/>
                          <a:pt x="52" y="31"/>
                          <a:pt x="52" y="29"/>
                        </a:cubicBezTo>
                        <a:cubicBezTo>
                          <a:pt x="52" y="29"/>
                          <a:pt x="54" y="29"/>
                          <a:pt x="56" y="29"/>
                        </a:cubicBezTo>
                        <a:cubicBezTo>
                          <a:pt x="56" y="27"/>
                          <a:pt x="54" y="28"/>
                          <a:pt x="53" y="29"/>
                        </a:cubicBezTo>
                        <a:cubicBezTo>
                          <a:pt x="53" y="28"/>
                          <a:pt x="52" y="28"/>
                          <a:pt x="52" y="29"/>
                        </a:cubicBezTo>
                        <a:cubicBezTo>
                          <a:pt x="51" y="29"/>
                          <a:pt x="51" y="28"/>
                          <a:pt x="50" y="28"/>
                        </a:cubicBezTo>
                        <a:cubicBezTo>
                          <a:pt x="51" y="27"/>
                          <a:pt x="52" y="26"/>
                          <a:pt x="53" y="27"/>
                        </a:cubicBezTo>
                        <a:cubicBezTo>
                          <a:pt x="53" y="26"/>
                          <a:pt x="55" y="26"/>
                          <a:pt x="56" y="25"/>
                        </a:cubicBezTo>
                        <a:cubicBezTo>
                          <a:pt x="56" y="24"/>
                          <a:pt x="54" y="25"/>
                          <a:pt x="55" y="24"/>
                        </a:cubicBezTo>
                        <a:cubicBezTo>
                          <a:pt x="58" y="23"/>
                          <a:pt x="59" y="21"/>
                          <a:pt x="62" y="20"/>
                        </a:cubicBezTo>
                        <a:cubicBezTo>
                          <a:pt x="65" y="21"/>
                          <a:pt x="66" y="20"/>
                          <a:pt x="68" y="21"/>
                        </a:cubicBezTo>
                        <a:cubicBezTo>
                          <a:pt x="69" y="21"/>
                          <a:pt x="68" y="19"/>
                          <a:pt x="68" y="18"/>
                        </a:cubicBezTo>
                        <a:cubicBezTo>
                          <a:pt x="68" y="17"/>
                          <a:pt x="70" y="18"/>
                          <a:pt x="71" y="17"/>
                        </a:cubicBezTo>
                        <a:cubicBezTo>
                          <a:pt x="73" y="17"/>
                          <a:pt x="76" y="18"/>
                          <a:pt x="77" y="17"/>
                        </a:cubicBezTo>
                        <a:cubicBezTo>
                          <a:pt x="77" y="17"/>
                          <a:pt x="78" y="17"/>
                          <a:pt x="78" y="17"/>
                        </a:cubicBezTo>
                        <a:cubicBezTo>
                          <a:pt x="79" y="17"/>
                          <a:pt x="80" y="17"/>
                          <a:pt x="81" y="17"/>
                        </a:cubicBezTo>
                        <a:cubicBezTo>
                          <a:pt x="83" y="17"/>
                          <a:pt x="84" y="17"/>
                          <a:pt x="85" y="19"/>
                        </a:cubicBezTo>
                        <a:cubicBezTo>
                          <a:pt x="85" y="20"/>
                          <a:pt x="82" y="19"/>
                          <a:pt x="82" y="21"/>
                        </a:cubicBezTo>
                        <a:cubicBezTo>
                          <a:pt x="83" y="22"/>
                          <a:pt x="84" y="20"/>
                          <a:pt x="85" y="20"/>
                        </a:cubicBezTo>
                        <a:cubicBezTo>
                          <a:pt x="86" y="20"/>
                          <a:pt x="86" y="21"/>
                          <a:pt x="87" y="21"/>
                        </a:cubicBezTo>
                        <a:cubicBezTo>
                          <a:pt x="87" y="22"/>
                          <a:pt x="89" y="21"/>
                          <a:pt x="88" y="23"/>
                        </a:cubicBezTo>
                        <a:cubicBezTo>
                          <a:pt x="89" y="24"/>
                          <a:pt x="87" y="23"/>
                          <a:pt x="86" y="23"/>
                        </a:cubicBezTo>
                        <a:cubicBezTo>
                          <a:pt x="85" y="23"/>
                          <a:pt x="85" y="25"/>
                          <a:pt x="84" y="24"/>
                        </a:cubicBezTo>
                        <a:cubicBezTo>
                          <a:pt x="84" y="25"/>
                          <a:pt x="85" y="25"/>
                          <a:pt x="84" y="27"/>
                        </a:cubicBezTo>
                        <a:cubicBezTo>
                          <a:pt x="83" y="26"/>
                          <a:pt x="83" y="27"/>
                          <a:pt x="83" y="27"/>
                        </a:cubicBezTo>
                        <a:cubicBezTo>
                          <a:pt x="83" y="28"/>
                          <a:pt x="85" y="28"/>
                          <a:pt x="85" y="29"/>
                        </a:cubicBezTo>
                        <a:cubicBezTo>
                          <a:pt x="84" y="29"/>
                          <a:pt x="83" y="29"/>
                          <a:pt x="82" y="30"/>
                        </a:cubicBezTo>
                        <a:cubicBezTo>
                          <a:pt x="83" y="32"/>
                          <a:pt x="84" y="35"/>
                          <a:pt x="81" y="36"/>
                        </a:cubicBezTo>
                        <a:cubicBezTo>
                          <a:pt x="81" y="36"/>
                          <a:pt x="82" y="36"/>
                          <a:pt x="82" y="38"/>
                        </a:cubicBezTo>
                        <a:cubicBezTo>
                          <a:pt x="81" y="38"/>
                          <a:pt x="81" y="37"/>
                          <a:pt x="80" y="37"/>
                        </a:cubicBezTo>
                        <a:cubicBezTo>
                          <a:pt x="79" y="38"/>
                          <a:pt x="82" y="38"/>
                          <a:pt x="81" y="39"/>
                        </a:cubicBezTo>
                        <a:cubicBezTo>
                          <a:pt x="79" y="39"/>
                          <a:pt x="79" y="38"/>
                          <a:pt x="78" y="38"/>
                        </a:cubicBezTo>
                        <a:cubicBezTo>
                          <a:pt x="77" y="37"/>
                          <a:pt x="77" y="38"/>
                          <a:pt x="76" y="38"/>
                        </a:cubicBezTo>
                        <a:cubicBezTo>
                          <a:pt x="77" y="39"/>
                          <a:pt x="78" y="40"/>
                          <a:pt x="79" y="39"/>
                        </a:cubicBezTo>
                        <a:cubicBezTo>
                          <a:pt x="80" y="40"/>
                          <a:pt x="77" y="41"/>
                          <a:pt x="77" y="42"/>
                        </a:cubicBezTo>
                        <a:cubicBezTo>
                          <a:pt x="76" y="42"/>
                          <a:pt x="75" y="44"/>
                          <a:pt x="74" y="44"/>
                        </a:cubicBezTo>
                        <a:cubicBezTo>
                          <a:pt x="73" y="45"/>
                          <a:pt x="72" y="45"/>
                          <a:pt x="72" y="46"/>
                        </a:cubicBezTo>
                        <a:cubicBezTo>
                          <a:pt x="71" y="45"/>
                          <a:pt x="71" y="46"/>
                          <a:pt x="70" y="46"/>
                        </a:cubicBezTo>
                        <a:cubicBezTo>
                          <a:pt x="69" y="46"/>
                          <a:pt x="69" y="47"/>
                          <a:pt x="68" y="47"/>
                        </a:cubicBezTo>
                        <a:cubicBezTo>
                          <a:pt x="69" y="50"/>
                          <a:pt x="67" y="50"/>
                          <a:pt x="67" y="53"/>
                        </a:cubicBezTo>
                        <a:close/>
                        <a:moveTo>
                          <a:pt x="101" y="25"/>
                        </a:moveTo>
                        <a:cubicBezTo>
                          <a:pt x="102" y="25"/>
                          <a:pt x="102" y="26"/>
                          <a:pt x="102" y="25"/>
                        </a:cubicBezTo>
                        <a:cubicBezTo>
                          <a:pt x="103" y="27"/>
                          <a:pt x="105" y="27"/>
                          <a:pt x="105" y="29"/>
                        </a:cubicBezTo>
                        <a:cubicBezTo>
                          <a:pt x="103" y="30"/>
                          <a:pt x="102" y="29"/>
                          <a:pt x="102" y="28"/>
                        </a:cubicBezTo>
                        <a:cubicBezTo>
                          <a:pt x="101" y="29"/>
                          <a:pt x="101" y="30"/>
                          <a:pt x="101" y="32"/>
                        </a:cubicBezTo>
                        <a:cubicBezTo>
                          <a:pt x="100" y="32"/>
                          <a:pt x="99" y="32"/>
                          <a:pt x="99" y="31"/>
                        </a:cubicBezTo>
                        <a:cubicBezTo>
                          <a:pt x="98" y="31"/>
                          <a:pt x="97" y="30"/>
                          <a:pt x="97" y="30"/>
                        </a:cubicBezTo>
                        <a:cubicBezTo>
                          <a:pt x="97" y="28"/>
                          <a:pt x="98" y="28"/>
                          <a:pt x="98" y="27"/>
                        </a:cubicBezTo>
                        <a:cubicBezTo>
                          <a:pt x="97" y="26"/>
                          <a:pt x="97" y="28"/>
                          <a:pt x="96" y="28"/>
                        </a:cubicBezTo>
                        <a:cubicBezTo>
                          <a:pt x="95" y="27"/>
                          <a:pt x="96" y="27"/>
                          <a:pt x="96" y="26"/>
                        </a:cubicBezTo>
                        <a:cubicBezTo>
                          <a:pt x="95" y="25"/>
                          <a:pt x="94" y="25"/>
                          <a:pt x="94" y="24"/>
                        </a:cubicBezTo>
                        <a:cubicBezTo>
                          <a:pt x="94" y="21"/>
                          <a:pt x="97" y="23"/>
                          <a:pt x="98" y="24"/>
                        </a:cubicBezTo>
                        <a:cubicBezTo>
                          <a:pt x="99" y="24"/>
                          <a:pt x="97" y="23"/>
                          <a:pt x="98" y="22"/>
                        </a:cubicBezTo>
                        <a:cubicBezTo>
                          <a:pt x="99" y="22"/>
                          <a:pt x="100" y="23"/>
                          <a:pt x="100" y="24"/>
                        </a:cubicBezTo>
                        <a:cubicBezTo>
                          <a:pt x="100" y="25"/>
                          <a:pt x="100" y="25"/>
                          <a:pt x="101" y="25"/>
                        </a:cubicBezTo>
                        <a:close/>
                        <a:moveTo>
                          <a:pt x="101" y="21"/>
                        </a:moveTo>
                        <a:cubicBezTo>
                          <a:pt x="103" y="22"/>
                          <a:pt x="106" y="22"/>
                          <a:pt x="109" y="22"/>
                        </a:cubicBezTo>
                        <a:cubicBezTo>
                          <a:pt x="109" y="24"/>
                          <a:pt x="108" y="23"/>
                          <a:pt x="108" y="24"/>
                        </a:cubicBezTo>
                        <a:cubicBezTo>
                          <a:pt x="105" y="25"/>
                          <a:pt x="103" y="24"/>
                          <a:pt x="101" y="23"/>
                        </a:cubicBezTo>
                        <a:cubicBezTo>
                          <a:pt x="101" y="23"/>
                          <a:pt x="101" y="22"/>
                          <a:pt x="101" y="21"/>
                        </a:cubicBezTo>
                        <a:close/>
                        <a:moveTo>
                          <a:pt x="85" y="63"/>
                        </a:moveTo>
                        <a:cubicBezTo>
                          <a:pt x="84" y="63"/>
                          <a:pt x="83" y="63"/>
                          <a:pt x="82" y="63"/>
                        </a:cubicBezTo>
                        <a:cubicBezTo>
                          <a:pt x="82" y="63"/>
                          <a:pt x="82" y="62"/>
                          <a:pt x="82" y="60"/>
                        </a:cubicBezTo>
                        <a:cubicBezTo>
                          <a:pt x="83" y="60"/>
                          <a:pt x="83" y="61"/>
                          <a:pt x="83" y="59"/>
                        </a:cubicBezTo>
                        <a:cubicBezTo>
                          <a:pt x="84" y="59"/>
                          <a:pt x="84" y="59"/>
                          <a:pt x="85" y="59"/>
                        </a:cubicBezTo>
                        <a:cubicBezTo>
                          <a:pt x="85" y="61"/>
                          <a:pt x="85" y="61"/>
                          <a:pt x="85" y="63"/>
                        </a:cubicBezTo>
                        <a:close/>
                        <a:moveTo>
                          <a:pt x="83" y="49"/>
                        </a:moveTo>
                        <a:cubicBezTo>
                          <a:pt x="82" y="49"/>
                          <a:pt x="82" y="47"/>
                          <a:pt x="80" y="47"/>
                        </a:cubicBezTo>
                        <a:cubicBezTo>
                          <a:pt x="80" y="46"/>
                          <a:pt x="81" y="46"/>
                          <a:pt x="81" y="45"/>
                        </a:cubicBezTo>
                        <a:cubicBezTo>
                          <a:pt x="81" y="45"/>
                          <a:pt x="81" y="46"/>
                          <a:pt x="80" y="46"/>
                        </a:cubicBezTo>
                        <a:cubicBezTo>
                          <a:pt x="80" y="44"/>
                          <a:pt x="81" y="45"/>
                          <a:pt x="81" y="43"/>
                        </a:cubicBezTo>
                        <a:cubicBezTo>
                          <a:pt x="82" y="43"/>
                          <a:pt x="82" y="44"/>
                          <a:pt x="83" y="45"/>
                        </a:cubicBezTo>
                        <a:cubicBezTo>
                          <a:pt x="84" y="44"/>
                          <a:pt x="85" y="45"/>
                          <a:pt x="86" y="44"/>
                        </a:cubicBezTo>
                        <a:cubicBezTo>
                          <a:pt x="86" y="46"/>
                          <a:pt x="87" y="46"/>
                          <a:pt x="87" y="48"/>
                        </a:cubicBezTo>
                        <a:cubicBezTo>
                          <a:pt x="86" y="48"/>
                          <a:pt x="85" y="48"/>
                          <a:pt x="85" y="49"/>
                        </a:cubicBezTo>
                        <a:cubicBezTo>
                          <a:pt x="85" y="49"/>
                          <a:pt x="83" y="48"/>
                          <a:pt x="83" y="49"/>
                        </a:cubicBezTo>
                        <a:close/>
                        <a:moveTo>
                          <a:pt x="124" y="32"/>
                        </a:moveTo>
                        <a:cubicBezTo>
                          <a:pt x="126" y="31"/>
                          <a:pt x="128" y="30"/>
                          <a:pt x="130" y="30"/>
                        </a:cubicBezTo>
                        <a:cubicBezTo>
                          <a:pt x="130" y="30"/>
                          <a:pt x="130" y="29"/>
                          <a:pt x="130" y="29"/>
                        </a:cubicBezTo>
                        <a:cubicBezTo>
                          <a:pt x="131" y="29"/>
                          <a:pt x="131" y="29"/>
                          <a:pt x="132" y="29"/>
                        </a:cubicBezTo>
                        <a:cubicBezTo>
                          <a:pt x="132" y="31"/>
                          <a:pt x="131" y="32"/>
                          <a:pt x="129" y="32"/>
                        </a:cubicBezTo>
                        <a:cubicBezTo>
                          <a:pt x="127" y="32"/>
                          <a:pt x="126" y="34"/>
                          <a:pt x="124" y="34"/>
                        </a:cubicBezTo>
                        <a:cubicBezTo>
                          <a:pt x="124" y="37"/>
                          <a:pt x="125" y="37"/>
                          <a:pt x="126" y="39"/>
                        </a:cubicBezTo>
                        <a:cubicBezTo>
                          <a:pt x="125" y="39"/>
                          <a:pt x="125" y="39"/>
                          <a:pt x="125" y="40"/>
                        </a:cubicBezTo>
                        <a:cubicBezTo>
                          <a:pt x="124" y="39"/>
                          <a:pt x="123" y="38"/>
                          <a:pt x="122" y="38"/>
                        </a:cubicBezTo>
                        <a:cubicBezTo>
                          <a:pt x="122" y="37"/>
                          <a:pt x="122" y="36"/>
                          <a:pt x="123" y="36"/>
                        </a:cubicBezTo>
                        <a:cubicBezTo>
                          <a:pt x="123" y="34"/>
                          <a:pt x="124" y="34"/>
                          <a:pt x="124" y="32"/>
                        </a:cubicBezTo>
                        <a:close/>
                        <a:moveTo>
                          <a:pt x="124" y="24"/>
                        </a:moveTo>
                        <a:cubicBezTo>
                          <a:pt x="124" y="22"/>
                          <a:pt x="127" y="21"/>
                          <a:pt x="127" y="24"/>
                        </a:cubicBezTo>
                        <a:cubicBezTo>
                          <a:pt x="126" y="23"/>
                          <a:pt x="125" y="25"/>
                          <a:pt x="124" y="24"/>
                        </a:cubicBezTo>
                        <a:close/>
                        <a:moveTo>
                          <a:pt x="144" y="24"/>
                        </a:moveTo>
                        <a:cubicBezTo>
                          <a:pt x="146" y="23"/>
                          <a:pt x="149" y="23"/>
                          <a:pt x="150" y="25"/>
                        </a:cubicBezTo>
                        <a:cubicBezTo>
                          <a:pt x="149" y="27"/>
                          <a:pt x="147" y="25"/>
                          <a:pt x="144" y="26"/>
                        </a:cubicBezTo>
                        <a:cubicBezTo>
                          <a:pt x="144" y="25"/>
                          <a:pt x="144" y="24"/>
                          <a:pt x="144" y="24"/>
                        </a:cubicBezTo>
                        <a:close/>
                        <a:moveTo>
                          <a:pt x="43" y="49"/>
                        </a:moveTo>
                        <a:cubicBezTo>
                          <a:pt x="42" y="51"/>
                          <a:pt x="40" y="47"/>
                          <a:pt x="40" y="50"/>
                        </a:cubicBezTo>
                        <a:cubicBezTo>
                          <a:pt x="39" y="50"/>
                          <a:pt x="38" y="50"/>
                          <a:pt x="38" y="49"/>
                        </a:cubicBezTo>
                        <a:cubicBezTo>
                          <a:pt x="39" y="49"/>
                          <a:pt x="39" y="47"/>
                          <a:pt x="40" y="47"/>
                        </a:cubicBezTo>
                        <a:cubicBezTo>
                          <a:pt x="41" y="46"/>
                          <a:pt x="40" y="47"/>
                          <a:pt x="41" y="47"/>
                        </a:cubicBezTo>
                        <a:cubicBezTo>
                          <a:pt x="42" y="48"/>
                          <a:pt x="41" y="49"/>
                          <a:pt x="43" y="49"/>
                        </a:cubicBezTo>
                        <a:close/>
                        <a:moveTo>
                          <a:pt x="48" y="100"/>
                        </a:moveTo>
                        <a:cubicBezTo>
                          <a:pt x="48" y="101"/>
                          <a:pt x="47" y="101"/>
                          <a:pt x="46" y="101"/>
                        </a:cubicBezTo>
                        <a:cubicBezTo>
                          <a:pt x="46" y="101"/>
                          <a:pt x="46" y="100"/>
                          <a:pt x="46" y="100"/>
                        </a:cubicBezTo>
                        <a:cubicBezTo>
                          <a:pt x="47" y="100"/>
                          <a:pt x="47" y="100"/>
                          <a:pt x="48" y="100"/>
                        </a:cubicBezTo>
                        <a:close/>
                        <a:moveTo>
                          <a:pt x="39" y="99"/>
                        </a:moveTo>
                        <a:cubicBezTo>
                          <a:pt x="38" y="99"/>
                          <a:pt x="38" y="97"/>
                          <a:pt x="36" y="97"/>
                        </a:cubicBezTo>
                        <a:cubicBezTo>
                          <a:pt x="35" y="96"/>
                          <a:pt x="35" y="97"/>
                          <a:pt x="34" y="97"/>
                        </a:cubicBezTo>
                        <a:cubicBezTo>
                          <a:pt x="34" y="96"/>
                          <a:pt x="34" y="96"/>
                          <a:pt x="34" y="96"/>
                        </a:cubicBezTo>
                        <a:cubicBezTo>
                          <a:pt x="36" y="96"/>
                          <a:pt x="37" y="96"/>
                          <a:pt x="39" y="96"/>
                        </a:cubicBezTo>
                        <a:cubicBezTo>
                          <a:pt x="39" y="97"/>
                          <a:pt x="40" y="97"/>
                          <a:pt x="41" y="97"/>
                        </a:cubicBezTo>
                        <a:cubicBezTo>
                          <a:pt x="41" y="98"/>
                          <a:pt x="42" y="97"/>
                          <a:pt x="41" y="98"/>
                        </a:cubicBezTo>
                        <a:cubicBezTo>
                          <a:pt x="43" y="99"/>
                          <a:pt x="45" y="98"/>
                          <a:pt x="45" y="101"/>
                        </a:cubicBezTo>
                        <a:cubicBezTo>
                          <a:pt x="45" y="101"/>
                          <a:pt x="43" y="100"/>
                          <a:pt x="43" y="101"/>
                        </a:cubicBezTo>
                        <a:cubicBezTo>
                          <a:pt x="43" y="101"/>
                          <a:pt x="42" y="100"/>
                          <a:pt x="41" y="101"/>
                        </a:cubicBezTo>
                        <a:cubicBezTo>
                          <a:pt x="41" y="100"/>
                          <a:pt x="41" y="99"/>
                          <a:pt x="42" y="99"/>
                        </a:cubicBezTo>
                        <a:cubicBezTo>
                          <a:pt x="41" y="98"/>
                          <a:pt x="40" y="99"/>
                          <a:pt x="39" y="99"/>
                        </a:cubicBezTo>
                        <a:close/>
                        <a:moveTo>
                          <a:pt x="40" y="101"/>
                        </a:moveTo>
                        <a:cubicBezTo>
                          <a:pt x="39" y="101"/>
                          <a:pt x="39" y="101"/>
                          <a:pt x="38" y="101"/>
                        </a:cubicBezTo>
                        <a:cubicBezTo>
                          <a:pt x="38" y="101"/>
                          <a:pt x="38" y="100"/>
                          <a:pt x="38" y="100"/>
                        </a:cubicBezTo>
                        <a:cubicBezTo>
                          <a:pt x="39" y="100"/>
                          <a:pt x="40" y="100"/>
                          <a:pt x="40" y="101"/>
                        </a:cubicBezTo>
                        <a:close/>
                        <a:moveTo>
                          <a:pt x="38" y="95"/>
                        </a:moveTo>
                        <a:cubicBezTo>
                          <a:pt x="38" y="94"/>
                          <a:pt x="38" y="94"/>
                          <a:pt x="38" y="93"/>
                        </a:cubicBezTo>
                        <a:cubicBezTo>
                          <a:pt x="39" y="93"/>
                          <a:pt x="39" y="94"/>
                          <a:pt x="39" y="95"/>
                        </a:cubicBezTo>
                        <a:cubicBezTo>
                          <a:pt x="39" y="95"/>
                          <a:pt x="38" y="95"/>
                          <a:pt x="38" y="95"/>
                        </a:cubicBezTo>
                        <a:close/>
                        <a:moveTo>
                          <a:pt x="40" y="93"/>
                        </a:moveTo>
                        <a:cubicBezTo>
                          <a:pt x="40" y="93"/>
                          <a:pt x="41" y="93"/>
                          <a:pt x="41" y="93"/>
                        </a:cubicBezTo>
                        <a:cubicBezTo>
                          <a:pt x="41" y="94"/>
                          <a:pt x="42" y="94"/>
                          <a:pt x="41" y="95"/>
                        </a:cubicBezTo>
                        <a:cubicBezTo>
                          <a:pt x="40" y="95"/>
                          <a:pt x="40" y="95"/>
                          <a:pt x="40" y="93"/>
                        </a:cubicBezTo>
                        <a:close/>
                        <a:moveTo>
                          <a:pt x="42" y="97"/>
                        </a:moveTo>
                        <a:cubicBezTo>
                          <a:pt x="42" y="96"/>
                          <a:pt x="42" y="95"/>
                          <a:pt x="42" y="95"/>
                        </a:cubicBezTo>
                        <a:cubicBezTo>
                          <a:pt x="43" y="95"/>
                          <a:pt x="43" y="95"/>
                          <a:pt x="43" y="96"/>
                        </a:cubicBezTo>
                        <a:cubicBezTo>
                          <a:pt x="43" y="96"/>
                          <a:pt x="44" y="96"/>
                          <a:pt x="44" y="97"/>
                        </a:cubicBezTo>
                        <a:cubicBezTo>
                          <a:pt x="45" y="98"/>
                          <a:pt x="42" y="98"/>
                          <a:pt x="43" y="96"/>
                        </a:cubicBezTo>
                        <a:cubicBezTo>
                          <a:pt x="43" y="96"/>
                          <a:pt x="42" y="97"/>
                          <a:pt x="42" y="97"/>
                        </a:cubicBezTo>
                        <a:close/>
                        <a:moveTo>
                          <a:pt x="190" y="126"/>
                        </a:moveTo>
                        <a:cubicBezTo>
                          <a:pt x="190" y="125"/>
                          <a:pt x="190" y="124"/>
                          <a:pt x="190" y="124"/>
                        </a:cubicBezTo>
                        <a:cubicBezTo>
                          <a:pt x="189" y="122"/>
                          <a:pt x="187" y="121"/>
                          <a:pt x="186" y="120"/>
                        </a:cubicBezTo>
                        <a:cubicBezTo>
                          <a:pt x="185" y="120"/>
                          <a:pt x="184" y="121"/>
                          <a:pt x="184" y="120"/>
                        </a:cubicBezTo>
                        <a:cubicBezTo>
                          <a:pt x="184" y="119"/>
                          <a:pt x="185" y="120"/>
                          <a:pt x="185" y="119"/>
                        </a:cubicBezTo>
                        <a:cubicBezTo>
                          <a:pt x="186" y="118"/>
                          <a:pt x="186" y="120"/>
                          <a:pt x="186" y="119"/>
                        </a:cubicBezTo>
                        <a:cubicBezTo>
                          <a:pt x="187" y="119"/>
                          <a:pt x="187" y="119"/>
                          <a:pt x="188" y="118"/>
                        </a:cubicBezTo>
                        <a:cubicBezTo>
                          <a:pt x="188" y="118"/>
                          <a:pt x="189" y="118"/>
                          <a:pt x="190" y="118"/>
                        </a:cubicBezTo>
                        <a:cubicBezTo>
                          <a:pt x="191" y="119"/>
                          <a:pt x="191" y="119"/>
                          <a:pt x="191" y="119"/>
                        </a:cubicBezTo>
                        <a:cubicBezTo>
                          <a:pt x="191" y="122"/>
                          <a:pt x="190" y="124"/>
                          <a:pt x="190" y="126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4" name="Freeform 272"/>
                  <p:cNvSpPr/>
                  <p:nvPr/>
                </p:nvSpPr>
                <p:spPr bwMode="auto">
                  <a:xfrm>
                    <a:off x="6729" y="9406"/>
                    <a:ext cx="2" cy="2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0 w 1"/>
                      <a:gd name="T3" fmla="*/ 1 h 1"/>
                      <a:gd name="T4" fmla="*/ 1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cubicBezTo>
                          <a:pt x="0" y="0"/>
                          <a:pt x="0" y="1"/>
                          <a:pt x="0" y="1"/>
                        </a:cubicBezTo>
                        <a:cubicBezTo>
                          <a:pt x="0" y="1"/>
                          <a:pt x="1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5" name="Freeform 273"/>
                  <p:cNvSpPr/>
                  <p:nvPr/>
                </p:nvSpPr>
                <p:spPr bwMode="auto">
                  <a:xfrm>
                    <a:off x="7057" y="9531"/>
                    <a:ext cx="5" cy="5"/>
                  </a:xfrm>
                  <a:custGeom>
                    <a:avLst/>
                    <a:gdLst>
                      <a:gd name="T0" fmla="*/ 2 w 2"/>
                      <a:gd name="T1" fmla="*/ 1 h 2"/>
                      <a:gd name="T2" fmla="*/ 2 w 2"/>
                      <a:gd name="T3" fmla="*/ 0 h 2"/>
                      <a:gd name="T4" fmla="*/ 0 w 2"/>
                      <a:gd name="T5" fmla="*/ 1 h 2"/>
                      <a:gd name="T6" fmla="*/ 2 w 2"/>
                      <a:gd name="T7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" h="2">
                        <a:moveTo>
                          <a:pt x="2" y="1"/>
                        </a:moveTo>
                        <a:cubicBezTo>
                          <a:pt x="2" y="1"/>
                          <a:pt x="2" y="0"/>
                          <a:pt x="2" y="0"/>
                        </a:cubicBezTo>
                        <a:cubicBezTo>
                          <a:pt x="1" y="0"/>
                          <a:pt x="1" y="1"/>
                          <a:pt x="0" y="1"/>
                        </a:cubicBezTo>
                        <a:cubicBezTo>
                          <a:pt x="1" y="1"/>
                          <a:pt x="2" y="2"/>
                          <a:pt x="2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6" name="Freeform 274"/>
                  <p:cNvSpPr/>
                  <p:nvPr/>
                </p:nvSpPr>
                <p:spPr bwMode="auto">
                  <a:xfrm>
                    <a:off x="7015" y="9413"/>
                    <a:ext cx="5" cy="2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1 w 1"/>
                      <a:gd name="T3" fmla="*/ 0 h 1"/>
                      <a:gd name="T4" fmla="*/ 1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cubicBezTo>
                          <a:pt x="1" y="1"/>
                          <a:pt x="1" y="1"/>
                          <a:pt x="1" y="0"/>
                        </a:cubicBezTo>
                        <a:cubicBezTo>
                          <a:pt x="1" y="0"/>
                          <a:pt x="0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7" name="Freeform 275"/>
                  <p:cNvSpPr/>
                  <p:nvPr/>
                </p:nvSpPr>
                <p:spPr bwMode="auto">
                  <a:xfrm>
                    <a:off x="7020" y="9413"/>
                    <a:ext cx="2" cy="2"/>
                  </a:xfrm>
                  <a:custGeom>
                    <a:avLst/>
                    <a:gdLst>
                      <a:gd name="T0" fmla="*/ 0 w 1"/>
                      <a:gd name="T1" fmla="*/ 0 h 1"/>
                      <a:gd name="T2" fmla="*/ 1 w 1"/>
                      <a:gd name="T3" fmla="*/ 0 h 1"/>
                      <a:gd name="T4" fmla="*/ 0 w 1"/>
                      <a:gd name="T5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0" y="0"/>
                        </a:moveTo>
                        <a:cubicBezTo>
                          <a:pt x="1" y="1"/>
                          <a:pt x="1" y="0"/>
                          <a:pt x="1" y="0"/>
                        </a:cubicBezTo>
                        <a:cubicBezTo>
                          <a:pt x="1" y="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8" name="Freeform 276"/>
                  <p:cNvSpPr/>
                  <p:nvPr/>
                </p:nvSpPr>
                <p:spPr bwMode="auto">
                  <a:xfrm>
                    <a:off x="6964" y="9430"/>
                    <a:ext cx="7" cy="2"/>
                  </a:xfrm>
                  <a:custGeom>
                    <a:avLst/>
                    <a:gdLst>
                      <a:gd name="T0" fmla="*/ 0 w 2"/>
                      <a:gd name="T1" fmla="*/ 0 h 1"/>
                      <a:gd name="T2" fmla="*/ 1 w 2"/>
                      <a:gd name="T3" fmla="*/ 1 h 1"/>
                      <a:gd name="T4" fmla="*/ 0 w 2"/>
                      <a:gd name="T5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cubicBezTo>
                          <a:pt x="0" y="1"/>
                          <a:pt x="1" y="1"/>
                          <a:pt x="1" y="1"/>
                        </a:cubicBezTo>
                        <a:cubicBezTo>
                          <a:pt x="2" y="0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89" name="Freeform 277"/>
                  <p:cNvSpPr/>
                  <p:nvPr/>
                </p:nvSpPr>
                <p:spPr bwMode="auto">
                  <a:xfrm>
                    <a:off x="6655" y="9567"/>
                    <a:ext cx="0" cy="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0" name="Freeform 278"/>
                  <p:cNvSpPr/>
                  <p:nvPr/>
                </p:nvSpPr>
                <p:spPr bwMode="auto">
                  <a:xfrm>
                    <a:off x="6862" y="9519"/>
                    <a:ext cx="2" cy="2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1 w 1"/>
                      <a:gd name="T3" fmla="*/ 0 h 1"/>
                      <a:gd name="T4" fmla="*/ 1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cubicBezTo>
                          <a:pt x="1" y="1"/>
                          <a:pt x="1" y="0"/>
                          <a:pt x="1" y="0"/>
                        </a:cubicBezTo>
                        <a:cubicBezTo>
                          <a:pt x="0" y="0"/>
                          <a:pt x="0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1" name="Freeform 279"/>
                  <p:cNvSpPr/>
                  <p:nvPr/>
                </p:nvSpPr>
                <p:spPr bwMode="auto">
                  <a:xfrm>
                    <a:off x="6862" y="9445"/>
                    <a:ext cx="23" cy="41"/>
                  </a:xfrm>
                  <a:custGeom>
                    <a:avLst/>
                    <a:gdLst>
                      <a:gd name="T0" fmla="*/ 9 w 9"/>
                      <a:gd name="T1" fmla="*/ 0 h 15"/>
                      <a:gd name="T2" fmla="*/ 5 w 9"/>
                      <a:gd name="T3" fmla="*/ 7 h 15"/>
                      <a:gd name="T4" fmla="*/ 6 w 9"/>
                      <a:gd name="T5" fmla="*/ 9 h 15"/>
                      <a:gd name="T6" fmla="*/ 4 w 9"/>
                      <a:gd name="T7" fmla="*/ 13 h 15"/>
                      <a:gd name="T8" fmla="*/ 0 w 9"/>
                      <a:gd name="T9" fmla="*/ 10 h 15"/>
                      <a:gd name="T10" fmla="*/ 2 w 9"/>
                      <a:gd name="T11" fmla="*/ 13 h 15"/>
                      <a:gd name="T12" fmla="*/ 2 w 9"/>
                      <a:gd name="T13" fmla="*/ 14 h 15"/>
                      <a:gd name="T14" fmla="*/ 2 w 9"/>
                      <a:gd name="T15" fmla="*/ 15 h 15"/>
                      <a:gd name="T16" fmla="*/ 4 w 9"/>
                      <a:gd name="T17" fmla="*/ 14 h 15"/>
                      <a:gd name="T18" fmla="*/ 7 w 9"/>
                      <a:gd name="T19" fmla="*/ 14 h 15"/>
                      <a:gd name="T20" fmla="*/ 8 w 9"/>
                      <a:gd name="T21" fmla="*/ 9 h 15"/>
                      <a:gd name="T22" fmla="*/ 9 w 9"/>
                      <a:gd name="T23" fmla="*/ 11 h 15"/>
                      <a:gd name="T24" fmla="*/ 9 w 9"/>
                      <a:gd name="T25" fmla="*/ 7 h 15"/>
                      <a:gd name="T26" fmla="*/ 7 w 9"/>
                      <a:gd name="T27" fmla="*/ 5 h 15"/>
                      <a:gd name="T28" fmla="*/ 9 w 9"/>
                      <a:gd name="T29" fmla="*/ 0 h 15"/>
                      <a:gd name="T30" fmla="*/ 9 w 9"/>
                      <a:gd name="T31" fmla="*/ 0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9" h="15">
                        <a:moveTo>
                          <a:pt x="9" y="0"/>
                        </a:moveTo>
                        <a:cubicBezTo>
                          <a:pt x="8" y="2"/>
                          <a:pt x="5" y="3"/>
                          <a:pt x="5" y="7"/>
                        </a:cubicBezTo>
                        <a:cubicBezTo>
                          <a:pt x="5" y="7"/>
                          <a:pt x="6" y="8"/>
                          <a:pt x="6" y="9"/>
                        </a:cubicBezTo>
                        <a:cubicBezTo>
                          <a:pt x="5" y="10"/>
                          <a:pt x="5" y="12"/>
                          <a:pt x="4" y="13"/>
                        </a:cubicBezTo>
                        <a:cubicBezTo>
                          <a:pt x="1" y="15"/>
                          <a:pt x="2" y="10"/>
                          <a:pt x="0" y="10"/>
                        </a:cubicBezTo>
                        <a:cubicBezTo>
                          <a:pt x="0" y="11"/>
                          <a:pt x="1" y="13"/>
                          <a:pt x="2" y="13"/>
                        </a:cubicBezTo>
                        <a:cubicBezTo>
                          <a:pt x="1" y="14"/>
                          <a:pt x="1" y="14"/>
                          <a:pt x="2" y="14"/>
                        </a:cubicBezTo>
                        <a:cubicBezTo>
                          <a:pt x="2" y="14"/>
                          <a:pt x="3" y="14"/>
                          <a:pt x="2" y="15"/>
                        </a:cubicBezTo>
                        <a:cubicBezTo>
                          <a:pt x="3" y="15"/>
                          <a:pt x="3" y="14"/>
                          <a:pt x="4" y="14"/>
                        </a:cubicBezTo>
                        <a:cubicBezTo>
                          <a:pt x="5" y="14"/>
                          <a:pt x="6" y="14"/>
                          <a:pt x="7" y="14"/>
                        </a:cubicBezTo>
                        <a:cubicBezTo>
                          <a:pt x="8" y="13"/>
                          <a:pt x="7" y="10"/>
                          <a:pt x="8" y="9"/>
                        </a:cubicBezTo>
                        <a:cubicBezTo>
                          <a:pt x="9" y="8"/>
                          <a:pt x="9" y="10"/>
                          <a:pt x="9" y="11"/>
                        </a:cubicBezTo>
                        <a:cubicBezTo>
                          <a:pt x="9" y="9"/>
                          <a:pt x="9" y="8"/>
                          <a:pt x="9" y="7"/>
                        </a:cubicBezTo>
                        <a:cubicBezTo>
                          <a:pt x="8" y="7"/>
                          <a:pt x="7" y="6"/>
                          <a:pt x="7" y="5"/>
                        </a:cubicBezTo>
                        <a:cubicBezTo>
                          <a:pt x="6" y="2"/>
                          <a:pt x="9" y="2"/>
                          <a:pt x="9" y="0"/>
                        </a:cubicBezTo>
                        <a:cubicBezTo>
                          <a:pt x="9" y="0"/>
                          <a:pt x="9" y="0"/>
                          <a:pt x="9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2" name="Freeform 280"/>
                  <p:cNvSpPr/>
                  <p:nvPr/>
                </p:nvSpPr>
                <p:spPr bwMode="auto">
                  <a:xfrm>
                    <a:off x="6755" y="9488"/>
                    <a:ext cx="2" cy="0"/>
                  </a:xfrm>
                  <a:custGeom>
                    <a:avLst/>
                    <a:gdLst>
                      <a:gd name="T0" fmla="*/ 1 w 1"/>
                      <a:gd name="T1" fmla="*/ 0 w 1"/>
                      <a:gd name="T2" fmla="*/ 1 w 1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</a:cxnLst>
                    <a:rect l="0" t="0" r="r" b="b"/>
                    <a:pathLst>
                      <a:path w="1">
                        <a:moveTo>
                          <a:pt x="1" y="0"/>
                        </a:moveTo>
                        <a:cubicBezTo>
                          <a:pt x="1" y="0"/>
                          <a:pt x="0" y="0"/>
                          <a:pt x="0" y="0"/>
                        </a:cubicBezTo>
                        <a:cubicBezTo>
                          <a:pt x="0" y="0"/>
                          <a:pt x="1" y="0"/>
                          <a:pt x="1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3" name="Freeform 281"/>
                  <p:cNvSpPr/>
                  <p:nvPr/>
                </p:nvSpPr>
                <p:spPr bwMode="auto">
                  <a:xfrm>
                    <a:off x="7041" y="9582"/>
                    <a:ext cx="9" cy="12"/>
                  </a:xfrm>
                  <a:custGeom>
                    <a:avLst/>
                    <a:gdLst>
                      <a:gd name="T0" fmla="*/ 0 w 3"/>
                      <a:gd name="T1" fmla="*/ 1 h 5"/>
                      <a:gd name="T2" fmla="*/ 1 w 3"/>
                      <a:gd name="T3" fmla="*/ 4 h 5"/>
                      <a:gd name="T4" fmla="*/ 3 w 3"/>
                      <a:gd name="T5" fmla="*/ 5 h 5"/>
                      <a:gd name="T6" fmla="*/ 3 w 3"/>
                      <a:gd name="T7" fmla="*/ 2 h 5"/>
                      <a:gd name="T8" fmla="*/ 0 w 3"/>
                      <a:gd name="T9" fmla="*/ 1 h 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" h="5">
                        <a:moveTo>
                          <a:pt x="0" y="1"/>
                        </a:moveTo>
                        <a:cubicBezTo>
                          <a:pt x="0" y="2"/>
                          <a:pt x="1" y="2"/>
                          <a:pt x="1" y="4"/>
                        </a:cubicBezTo>
                        <a:cubicBezTo>
                          <a:pt x="1" y="4"/>
                          <a:pt x="2" y="4"/>
                          <a:pt x="3" y="5"/>
                        </a:cubicBezTo>
                        <a:cubicBezTo>
                          <a:pt x="2" y="2"/>
                          <a:pt x="2" y="4"/>
                          <a:pt x="3" y="2"/>
                        </a:cubicBezTo>
                        <a:cubicBezTo>
                          <a:pt x="1" y="3"/>
                          <a:pt x="1" y="0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4" name="Freeform 282"/>
                  <p:cNvSpPr/>
                  <p:nvPr/>
                </p:nvSpPr>
                <p:spPr bwMode="auto">
                  <a:xfrm>
                    <a:off x="6904" y="9440"/>
                    <a:ext cx="9" cy="12"/>
                  </a:xfrm>
                  <a:custGeom>
                    <a:avLst/>
                    <a:gdLst>
                      <a:gd name="T0" fmla="*/ 0 w 4"/>
                      <a:gd name="T1" fmla="*/ 0 h 4"/>
                      <a:gd name="T2" fmla="*/ 2 w 4"/>
                      <a:gd name="T3" fmla="*/ 3 h 4"/>
                      <a:gd name="T4" fmla="*/ 2 w 4"/>
                      <a:gd name="T5" fmla="*/ 2 h 4"/>
                      <a:gd name="T6" fmla="*/ 4 w 4"/>
                      <a:gd name="T7" fmla="*/ 1 h 4"/>
                      <a:gd name="T8" fmla="*/ 0 w 4"/>
                      <a:gd name="T9" fmla="*/ 0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" h="4">
                        <a:moveTo>
                          <a:pt x="0" y="0"/>
                        </a:moveTo>
                        <a:cubicBezTo>
                          <a:pt x="0" y="1"/>
                          <a:pt x="0" y="4"/>
                          <a:pt x="2" y="3"/>
                        </a:cubicBezTo>
                        <a:cubicBezTo>
                          <a:pt x="2" y="3"/>
                          <a:pt x="1" y="3"/>
                          <a:pt x="2" y="2"/>
                        </a:cubicBezTo>
                        <a:cubicBezTo>
                          <a:pt x="3" y="2"/>
                          <a:pt x="4" y="2"/>
                          <a:pt x="4" y="1"/>
                        </a:cubicBezTo>
                        <a:cubicBezTo>
                          <a:pt x="3" y="0"/>
                          <a:pt x="1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5" name="Freeform 283"/>
                  <p:cNvSpPr/>
                  <p:nvPr/>
                </p:nvSpPr>
                <p:spPr bwMode="auto">
                  <a:xfrm>
                    <a:off x="6894" y="9428"/>
                    <a:ext cx="2" cy="2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1 w 1"/>
                      <a:gd name="T3" fmla="*/ 1 h 1"/>
                      <a:gd name="T4" fmla="*/ 1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cubicBezTo>
                          <a:pt x="1" y="1"/>
                          <a:pt x="1" y="1"/>
                          <a:pt x="1" y="1"/>
                        </a:cubicBezTo>
                        <a:cubicBezTo>
                          <a:pt x="1" y="0"/>
                          <a:pt x="0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6" name="Freeform 284"/>
                  <p:cNvSpPr/>
                  <p:nvPr/>
                </p:nvSpPr>
                <p:spPr bwMode="auto">
                  <a:xfrm>
                    <a:off x="6908" y="9565"/>
                    <a:ext cx="2" cy="2"/>
                  </a:xfrm>
                  <a:custGeom>
                    <a:avLst/>
                    <a:gdLst>
                      <a:gd name="T0" fmla="*/ 0 w 1"/>
                      <a:gd name="T1" fmla="*/ 1 h 1"/>
                      <a:gd name="T2" fmla="*/ 0 w 1"/>
                      <a:gd name="T3" fmla="*/ 1 h 1"/>
                      <a:gd name="T4" fmla="*/ 0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0" y="1"/>
                        </a:moveTo>
                        <a:cubicBezTo>
                          <a:pt x="0" y="1"/>
                          <a:pt x="1" y="1"/>
                          <a:pt x="0" y="1"/>
                        </a:cubicBezTo>
                        <a:cubicBezTo>
                          <a:pt x="0" y="0"/>
                          <a:pt x="0" y="1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7" name="Freeform 285"/>
                  <p:cNvSpPr/>
                  <p:nvPr/>
                </p:nvSpPr>
                <p:spPr bwMode="auto">
                  <a:xfrm>
                    <a:off x="6908" y="9447"/>
                    <a:ext cx="2" cy="0"/>
                  </a:xfrm>
                  <a:custGeom>
                    <a:avLst/>
                    <a:gdLst>
                      <a:gd name="T0" fmla="*/ 0 w 1"/>
                      <a:gd name="T1" fmla="*/ 1 w 1"/>
                      <a:gd name="T2" fmla="*/ 0 w 1"/>
                    </a:gdLst>
                    <a:ahLst/>
                    <a:cxnLst>
                      <a:cxn ang="0">
                        <a:pos x="T0" y="0"/>
                      </a:cxn>
                      <a:cxn ang="0">
                        <a:pos x="T1" y="0"/>
                      </a:cxn>
                      <a:cxn ang="0">
                        <a:pos x="T2" y="0"/>
                      </a:cxn>
                    </a:cxnLst>
                    <a:rect l="0" t="0" r="r" b="b"/>
                    <a:pathLst>
                      <a:path w="1">
                        <a:moveTo>
                          <a:pt x="0" y="0"/>
                        </a:moveTo>
                        <a:cubicBezTo>
                          <a:pt x="1" y="0"/>
                          <a:pt x="1" y="0"/>
                          <a:pt x="1" y="0"/>
                        </a:cubicBezTo>
                        <a:cubicBezTo>
                          <a:pt x="1" y="0"/>
                          <a:pt x="0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8" name="Freeform 286"/>
                  <p:cNvSpPr/>
                  <p:nvPr/>
                </p:nvSpPr>
                <p:spPr bwMode="auto">
                  <a:xfrm>
                    <a:off x="6962" y="9428"/>
                    <a:ext cx="2" cy="2"/>
                  </a:xfrm>
                  <a:custGeom>
                    <a:avLst/>
                    <a:gdLst>
                      <a:gd name="T0" fmla="*/ 1 w 1"/>
                      <a:gd name="T1" fmla="*/ 1 h 1"/>
                      <a:gd name="T2" fmla="*/ 1 w 1"/>
                      <a:gd name="T3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" h="1">
                        <a:moveTo>
                          <a:pt x="1" y="1"/>
                        </a:moveTo>
                        <a:cubicBezTo>
                          <a:pt x="1" y="0"/>
                          <a:pt x="0" y="1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299" name="Freeform 287"/>
                  <p:cNvSpPr/>
                  <p:nvPr/>
                </p:nvSpPr>
                <p:spPr bwMode="auto">
                  <a:xfrm>
                    <a:off x="6887" y="9464"/>
                    <a:ext cx="7" cy="2"/>
                  </a:xfrm>
                  <a:custGeom>
                    <a:avLst/>
                    <a:gdLst>
                      <a:gd name="T0" fmla="*/ 0 w 2"/>
                      <a:gd name="T1" fmla="*/ 1 h 1"/>
                      <a:gd name="T2" fmla="*/ 2 w 2"/>
                      <a:gd name="T3" fmla="*/ 0 h 1"/>
                      <a:gd name="T4" fmla="*/ 0 w 2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" h="1">
                        <a:moveTo>
                          <a:pt x="0" y="1"/>
                        </a:moveTo>
                        <a:cubicBezTo>
                          <a:pt x="1" y="1"/>
                          <a:pt x="2" y="1"/>
                          <a:pt x="2" y="0"/>
                        </a:cubicBezTo>
                        <a:cubicBezTo>
                          <a:pt x="1" y="0"/>
                          <a:pt x="0" y="0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0" name="Freeform 288"/>
                  <p:cNvSpPr/>
                  <p:nvPr/>
                </p:nvSpPr>
                <p:spPr bwMode="auto">
                  <a:xfrm>
                    <a:off x="7022" y="9411"/>
                    <a:ext cx="2" cy="2"/>
                  </a:xfrm>
                  <a:custGeom>
                    <a:avLst/>
                    <a:gdLst>
                      <a:gd name="T0" fmla="*/ 0 w 1"/>
                      <a:gd name="T1" fmla="*/ 1 h 1"/>
                      <a:gd name="T2" fmla="*/ 1 w 1"/>
                      <a:gd name="T3" fmla="*/ 0 h 1"/>
                      <a:gd name="T4" fmla="*/ 0 w 1"/>
                      <a:gd name="T5" fmla="*/ 1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1">
                        <a:moveTo>
                          <a:pt x="0" y="1"/>
                        </a:moveTo>
                        <a:cubicBezTo>
                          <a:pt x="0" y="1"/>
                          <a:pt x="1" y="1"/>
                          <a:pt x="1" y="0"/>
                        </a:cubicBezTo>
                        <a:cubicBezTo>
                          <a:pt x="1" y="0"/>
                          <a:pt x="0" y="1"/>
                          <a:pt x="0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1" name="Freeform 289"/>
                  <p:cNvSpPr/>
                  <p:nvPr/>
                </p:nvSpPr>
                <p:spPr bwMode="auto">
                  <a:xfrm>
                    <a:off x="6811" y="9375"/>
                    <a:ext cx="16" cy="5"/>
                  </a:xfrm>
                  <a:custGeom>
                    <a:avLst/>
                    <a:gdLst>
                      <a:gd name="T0" fmla="*/ 4 w 6"/>
                      <a:gd name="T1" fmla="*/ 2 h 2"/>
                      <a:gd name="T2" fmla="*/ 6 w 6"/>
                      <a:gd name="T3" fmla="*/ 1 h 2"/>
                      <a:gd name="T4" fmla="*/ 0 w 6"/>
                      <a:gd name="T5" fmla="*/ 2 h 2"/>
                      <a:gd name="T6" fmla="*/ 4 w 6"/>
                      <a:gd name="T7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" h="2">
                        <a:moveTo>
                          <a:pt x="4" y="2"/>
                        </a:moveTo>
                        <a:cubicBezTo>
                          <a:pt x="5" y="2"/>
                          <a:pt x="6" y="2"/>
                          <a:pt x="6" y="1"/>
                        </a:cubicBezTo>
                        <a:cubicBezTo>
                          <a:pt x="4" y="1"/>
                          <a:pt x="1" y="0"/>
                          <a:pt x="0" y="2"/>
                        </a:cubicBezTo>
                        <a:cubicBezTo>
                          <a:pt x="2" y="2"/>
                          <a:pt x="3" y="2"/>
                          <a:pt x="4" y="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2" name="Freeform 290"/>
                  <p:cNvSpPr/>
                  <p:nvPr/>
                </p:nvSpPr>
                <p:spPr bwMode="auto">
                  <a:xfrm>
                    <a:off x="6820" y="9416"/>
                    <a:ext cx="2" cy="5"/>
                  </a:xfrm>
                  <a:custGeom>
                    <a:avLst/>
                    <a:gdLst>
                      <a:gd name="T0" fmla="*/ 0 w 1"/>
                      <a:gd name="T1" fmla="*/ 2 h 2"/>
                      <a:gd name="T2" fmla="*/ 1 w 1"/>
                      <a:gd name="T3" fmla="*/ 0 h 2"/>
                      <a:gd name="T4" fmla="*/ 0 w 1"/>
                      <a:gd name="T5" fmla="*/ 2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2">
                        <a:moveTo>
                          <a:pt x="0" y="2"/>
                        </a:moveTo>
                        <a:cubicBezTo>
                          <a:pt x="1" y="1"/>
                          <a:pt x="1" y="1"/>
                          <a:pt x="1" y="0"/>
                        </a:cubicBezTo>
                        <a:cubicBezTo>
                          <a:pt x="0" y="0"/>
                          <a:pt x="0" y="1"/>
                          <a:pt x="0" y="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3" name="Freeform 291"/>
                  <p:cNvSpPr/>
                  <p:nvPr/>
                </p:nvSpPr>
                <p:spPr bwMode="auto">
                  <a:xfrm>
                    <a:off x="6653" y="9560"/>
                    <a:ext cx="2" cy="5"/>
                  </a:xfrm>
                  <a:custGeom>
                    <a:avLst/>
                    <a:gdLst>
                      <a:gd name="T0" fmla="*/ 1 w 1"/>
                      <a:gd name="T1" fmla="*/ 1 h 2"/>
                      <a:gd name="T2" fmla="*/ 0 w 1"/>
                      <a:gd name="T3" fmla="*/ 0 h 2"/>
                      <a:gd name="T4" fmla="*/ 1 w 1"/>
                      <a:gd name="T5" fmla="*/ 1 h 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" h="2">
                        <a:moveTo>
                          <a:pt x="1" y="1"/>
                        </a:moveTo>
                        <a:cubicBezTo>
                          <a:pt x="1" y="1"/>
                          <a:pt x="1" y="0"/>
                          <a:pt x="0" y="0"/>
                        </a:cubicBezTo>
                        <a:cubicBezTo>
                          <a:pt x="0" y="1"/>
                          <a:pt x="1" y="2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4" name="Freeform 292"/>
                  <p:cNvSpPr/>
                  <p:nvPr/>
                </p:nvSpPr>
                <p:spPr bwMode="auto">
                  <a:xfrm>
                    <a:off x="6653" y="9558"/>
                    <a:ext cx="0" cy="2"/>
                  </a:xfrm>
                  <a:custGeom>
                    <a:avLst/>
                    <a:gdLst>
                      <a:gd name="T0" fmla="*/ 0 h 1"/>
                      <a:gd name="T1" fmla="*/ 0 h 1"/>
                      <a:gd name="T2" fmla="*/ 0 h 1"/>
                    </a:gdLst>
                    <a:ahLst/>
                    <a:cxnLst>
                      <a:cxn ang="0">
                        <a:pos x="0" y="T0"/>
                      </a:cxn>
                      <a:cxn ang="0">
                        <a:pos x="0" y="T1"/>
                      </a:cxn>
                      <a:cxn ang="0">
                        <a:pos x="0" y="T2"/>
                      </a:cxn>
                    </a:cxnLst>
                    <a:rect l="0" t="0" r="r" b="b"/>
                    <a:pathLst>
                      <a:path h="1">
                        <a:moveTo>
                          <a:pt x="0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"/>
                          <a:pt x="0" y="1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5" name="Freeform 293"/>
                  <p:cNvSpPr/>
                  <p:nvPr/>
                </p:nvSpPr>
                <p:spPr bwMode="auto">
                  <a:xfrm>
                    <a:off x="6418" y="9495"/>
                    <a:ext cx="112" cy="192"/>
                  </a:xfrm>
                  <a:custGeom>
                    <a:avLst/>
                    <a:gdLst>
                      <a:gd name="T0" fmla="*/ 0 w 48"/>
                      <a:gd name="T1" fmla="*/ 40 h 80"/>
                      <a:gd name="T2" fmla="*/ 48 w 48"/>
                      <a:gd name="T3" fmla="*/ 80 h 80"/>
                      <a:gd name="T4" fmla="*/ 48 w 48"/>
                      <a:gd name="T5" fmla="*/ 0 h 80"/>
                      <a:gd name="T6" fmla="*/ 0 w 48"/>
                      <a:gd name="T7" fmla="*/ 4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8" h="80">
                        <a:moveTo>
                          <a:pt x="0" y="40"/>
                        </a:moveTo>
                        <a:lnTo>
                          <a:pt x="48" y="80"/>
                        </a:lnTo>
                        <a:lnTo>
                          <a:pt x="48" y="0"/>
                        </a:lnTo>
                        <a:lnTo>
                          <a:pt x="0" y="4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6" name="Freeform 294"/>
                  <p:cNvSpPr/>
                  <p:nvPr/>
                </p:nvSpPr>
                <p:spPr bwMode="auto">
                  <a:xfrm>
                    <a:off x="6520" y="9550"/>
                    <a:ext cx="70" cy="79"/>
                  </a:xfrm>
                  <a:custGeom>
                    <a:avLst/>
                    <a:gdLst>
                      <a:gd name="T0" fmla="*/ 30 w 30"/>
                      <a:gd name="T1" fmla="*/ 33 h 33"/>
                      <a:gd name="T2" fmla="*/ 0 w 30"/>
                      <a:gd name="T3" fmla="*/ 33 h 33"/>
                      <a:gd name="T4" fmla="*/ 0 w 30"/>
                      <a:gd name="T5" fmla="*/ 0 h 33"/>
                      <a:gd name="T6" fmla="*/ 30 w 30"/>
                      <a:gd name="T7" fmla="*/ 0 h 33"/>
                      <a:gd name="T8" fmla="*/ 30 w 30"/>
                      <a:gd name="T9" fmla="*/ 33 h 33"/>
                      <a:gd name="T10" fmla="*/ 30 w 30"/>
                      <a:gd name="T11" fmla="*/ 33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" h="33">
                        <a:moveTo>
                          <a:pt x="30" y="33"/>
                        </a:moveTo>
                        <a:lnTo>
                          <a:pt x="0" y="33"/>
                        </a:lnTo>
                        <a:lnTo>
                          <a:pt x="0" y="0"/>
                        </a:lnTo>
                        <a:lnTo>
                          <a:pt x="30" y="0"/>
                        </a:lnTo>
                        <a:lnTo>
                          <a:pt x="30" y="33"/>
                        </a:lnTo>
                        <a:lnTo>
                          <a:pt x="30" y="3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7" name="Freeform 295"/>
                  <p:cNvSpPr/>
                  <p:nvPr/>
                </p:nvSpPr>
                <p:spPr bwMode="auto">
                  <a:xfrm>
                    <a:off x="7217" y="9495"/>
                    <a:ext cx="116" cy="192"/>
                  </a:xfrm>
                  <a:custGeom>
                    <a:avLst/>
                    <a:gdLst>
                      <a:gd name="T0" fmla="*/ 50 w 50"/>
                      <a:gd name="T1" fmla="*/ 40 h 80"/>
                      <a:gd name="T2" fmla="*/ 0 w 50"/>
                      <a:gd name="T3" fmla="*/ 80 h 80"/>
                      <a:gd name="T4" fmla="*/ 0 w 50"/>
                      <a:gd name="T5" fmla="*/ 0 h 80"/>
                      <a:gd name="T6" fmla="*/ 50 w 50"/>
                      <a:gd name="T7" fmla="*/ 4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0" h="80">
                        <a:moveTo>
                          <a:pt x="50" y="40"/>
                        </a:moveTo>
                        <a:lnTo>
                          <a:pt x="0" y="80"/>
                        </a:lnTo>
                        <a:lnTo>
                          <a:pt x="0" y="0"/>
                        </a:lnTo>
                        <a:lnTo>
                          <a:pt x="50" y="4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8" name="Freeform 296"/>
                  <p:cNvSpPr/>
                  <p:nvPr/>
                </p:nvSpPr>
                <p:spPr bwMode="auto">
                  <a:xfrm>
                    <a:off x="7159" y="9550"/>
                    <a:ext cx="70" cy="79"/>
                  </a:xfrm>
                  <a:custGeom>
                    <a:avLst/>
                    <a:gdLst>
                      <a:gd name="T0" fmla="*/ 30 w 30"/>
                      <a:gd name="T1" fmla="*/ 33 h 33"/>
                      <a:gd name="T2" fmla="*/ 0 w 30"/>
                      <a:gd name="T3" fmla="*/ 33 h 33"/>
                      <a:gd name="T4" fmla="*/ 0 w 30"/>
                      <a:gd name="T5" fmla="*/ 0 h 33"/>
                      <a:gd name="T6" fmla="*/ 30 w 30"/>
                      <a:gd name="T7" fmla="*/ 0 h 33"/>
                      <a:gd name="T8" fmla="*/ 30 w 30"/>
                      <a:gd name="T9" fmla="*/ 33 h 33"/>
                      <a:gd name="T10" fmla="*/ 30 w 30"/>
                      <a:gd name="T11" fmla="*/ 33 h 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" h="33">
                        <a:moveTo>
                          <a:pt x="30" y="33"/>
                        </a:moveTo>
                        <a:lnTo>
                          <a:pt x="0" y="33"/>
                        </a:lnTo>
                        <a:lnTo>
                          <a:pt x="0" y="0"/>
                        </a:lnTo>
                        <a:lnTo>
                          <a:pt x="30" y="0"/>
                        </a:lnTo>
                        <a:lnTo>
                          <a:pt x="30" y="33"/>
                        </a:lnTo>
                        <a:lnTo>
                          <a:pt x="30" y="3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09" name="Freeform 297"/>
                  <p:cNvSpPr/>
                  <p:nvPr/>
                </p:nvSpPr>
                <p:spPr bwMode="auto">
                  <a:xfrm>
                    <a:off x="6783" y="9118"/>
                    <a:ext cx="181" cy="118"/>
                  </a:xfrm>
                  <a:custGeom>
                    <a:avLst/>
                    <a:gdLst>
                      <a:gd name="T0" fmla="*/ 40 w 78"/>
                      <a:gd name="T1" fmla="*/ 0 h 49"/>
                      <a:gd name="T2" fmla="*/ 0 w 78"/>
                      <a:gd name="T3" fmla="*/ 49 h 49"/>
                      <a:gd name="T4" fmla="*/ 78 w 78"/>
                      <a:gd name="T5" fmla="*/ 49 h 49"/>
                      <a:gd name="T6" fmla="*/ 40 w 78"/>
                      <a:gd name="T7" fmla="*/ 0 h 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78" h="49">
                        <a:moveTo>
                          <a:pt x="40" y="0"/>
                        </a:moveTo>
                        <a:lnTo>
                          <a:pt x="0" y="49"/>
                        </a:lnTo>
                        <a:lnTo>
                          <a:pt x="78" y="49"/>
                        </a:lnTo>
                        <a:lnTo>
                          <a:pt x="4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0" name="Freeform 298"/>
                  <p:cNvSpPr/>
                  <p:nvPr/>
                </p:nvSpPr>
                <p:spPr bwMode="auto">
                  <a:xfrm>
                    <a:off x="6836" y="9224"/>
                    <a:ext cx="77" cy="75"/>
                  </a:xfrm>
                  <a:custGeom>
                    <a:avLst/>
                    <a:gdLst>
                      <a:gd name="T0" fmla="*/ 33 w 33"/>
                      <a:gd name="T1" fmla="*/ 31 h 31"/>
                      <a:gd name="T2" fmla="*/ 0 w 33"/>
                      <a:gd name="T3" fmla="*/ 31 h 31"/>
                      <a:gd name="T4" fmla="*/ 0 w 33"/>
                      <a:gd name="T5" fmla="*/ 0 h 31"/>
                      <a:gd name="T6" fmla="*/ 33 w 33"/>
                      <a:gd name="T7" fmla="*/ 0 h 31"/>
                      <a:gd name="T8" fmla="*/ 33 w 33"/>
                      <a:gd name="T9" fmla="*/ 31 h 31"/>
                      <a:gd name="T10" fmla="*/ 33 w 33"/>
                      <a:gd name="T11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3" h="31">
                        <a:moveTo>
                          <a:pt x="33" y="31"/>
                        </a:moveTo>
                        <a:lnTo>
                          <a:pt x="0" y="31"/>
                        </a:lnTo>
                        <a:lnTo>
                          <a:pt x="0" y="0"/>
                        </a:lnTo>
                        <a:lnTo>
                          <a:pt x="33" y="0"/>
                        </a:lnTo>
                        <a:lnTo>
                          <a:pt x="33" y="31"/>
                        </a:lnTo>
                        <a:lnTo>
                          <a:pt x="33" y="31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1" name="Freeform 299"/>
                  <p:cNvSpPr/>
                  <p:nvPr/>
                </p:nvSpPr>
                <p:spPr bwMode="auto">
                  <a:xfrm>
                    <a:off x="6783" y="9947"/>
                    <a:ext cx="181" cy="118"/>
                  </a:xfrm>
                  <a:custGeom>
                    <a:avLst/>
                    <a:gdLst>
                      <a:gd name="T0" fmla="*/ 40 w 78"/>
                      <a:gd name="T1" fmla="*/ 49 h 49"/>
                      <a:gd name="T2" fmla="*/ 0 w 78"/>
                      <a:gd name="T3" fmla="*/ 0 h 49"/>
                      <a:gd name="T4" fmla="*/ 78 w 78"/>
                      <a:gd name="T5" fmla="*/ 0 h 49"/>
                      <a:gd name="T6" fmla="*/ 40 w 78"/>
                      <a:gd name="T7" fmla="*/ 49 h 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78" h="49">
                        <a:moveTo>
                          <a:pt x="40" y="49"/>
                        </a:moveTo>
                        <a:lnTo>
                          <a:pt x="0" y="0"/>
                        </a:lnTo>
                        <a:lnTo>
                          <a:pt x="78" y="0"/>
                        </a:lnTo>
                        <a:lnTo>
                          <a:pt x="40" y="49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2" name="Freeform 300"/>
                  <p:cNvSpPr/>
                  <p:nvPr/>
                </p:nvSpPr>
                <p:spPr bwMode="auto">
                  <a:xfrm>
                    <a:off x="6836" y="9885"/>
                    <a:ext cx="77" cy="72"/>
                  </a:xfrm>
                  <a:custGeom>
                    <a:avLst/>
                    <a:gdLst>
                      <a:gd name="T0" fmla="*/ 33 w 33"/>
                      <a:gd name="T1" fmla="*/ 30 h 30"/>
                      <a:gd name="T2" fmla="*/ 0 w 33"/>
                      <a:gd name="T3" fmla="*/ 30 h 30"/>
                      <a:gd name="T4" fmla="*/ 0 w 33"/>
                      <a:gd name="T5" fmla="*/ 0 h 30"/>
                      <a:gd name="T6" fmla="*/ 33 w 33"/>
                      <a:gd name="T7" fmla="*/ 0 h 30"/>
                      <a:gd name="T8" fmla="*/ 33 w 33"/>
                      <a:gd name="T9" fmla="*/ 30 h 30"/>
                      <a:gd name="T10" fmla="*/ 33 w 33"/>
                      <a:gd name="T11" fmla="*/ 30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3" h="30">
                        <a:moveTo>
                          <a:pt x="33" y="30"/>
                        </a:moveTo>
                        <a:lnTo>
                          <a:pt x="0" y="30"/>
                        </a:lnTo>
                        <a:lnTo>
                          <a:pt x="0" y="0"/>
                        </a:lnTo>
                        <a:lnTo>
                          <a:pt x="33" y="0"/>
                        </a:lnTo>
                        <a:lnTo>
                          <a:pt x="33" y="30"/>
                        </a:lnTo>
                        <a:lnTo>
                          <a:pt x="33" y="3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3" name="Freeform 301"/>
                  <p:cNvSpPr/>
                  <p:nvPr/>
                </p:nvSpPr>
                <p:spPr bwMode="auto">
                  <a:xfrm>
                    <a:off x="6550" y="9255"/>
                    <a:ext cx="146" cy="151"/>
                  </a:xfrm>
                  <a:custGeom>
                    <a:avLst/>
                    <a:gdLst>
                      <a:gd name="T0" fmla="*/ 0 w 63"/>
                      <a:gd name="T1" fmla="*/ 0 h 63"/>
                      <a:gd name="T2" fmla="*/ 7 w 63"/>
                      <a:gd name="T3" fmla="*/ 63 h 63"/>
                      <a:gd name="T4" fmla="*/ 63 w 63"/>
                      <a:gd name="T5" fmla="*/ 8 h 63"/>
                      <a:gd name="T6" fmla="*/ 0 w 63"/>
                      <a:gd name="T7" fmla="*/ 0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3" h="63">
                        <a:moveTo>
                          <a:pt x="0" y="0"/>
                        </a:moveTo>
                        <a:lnTo>
                          <a:pt x="7" y="63"/>
                        </a:lnTo>
                        <a:lnTo>
                          <a:pt x="63" y="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4" name="Freeform 302"/>
                  <p:cNvSpPr/>
                  <p:nvPr/>
                </p:nvSpPr>
                <p:spPr bwMode="auto">
                  <a:xfrm>
                    <a:off x="6597" y="9303"/>
                    <a:ext cx="105" cy="108"/>
                  </a:xfrm>
                  <a:custGeom>
                    <a:avLst/>
                    <a:gdLst>
                      <a:gd name="T0" fmla="*/ 21 w 45"/>
                      <a:gd name="T1" fmla="*/ 45 h 45"/>
                      <a:gd name="T2" fmla="*/ 0 w 45"/>
                      <a:gd name="T3" fmla="*/ 24 h 45"/>
                      <a:gd name="T4" fmla="*/ 23 w 45"/>
                      <a:gd name="T5" fmla="*/ 0 h 45"/>
                      <a:gd name="T6" fmla="*/ 45 w 45"/>
                      <a:gd name="T7" fmla="*/ 22 h 45"/>
                      <a:gd name="T8" fmla="*/ 21 w 45"/>
                      <a:gd name="T9" fmla="*/ 45 h 45"/>
                      <a:gd name="T10" fmla="*/ 21 w 45"/>
                      <a:gd name="T11" fmla="*/ 45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5" h="45">
                        <a:moveTo>
                          <a:pt x="21" y="45"/>
                        </a:moveTo>
                        <a:lnTo>
                          <a:pt x="0" y="24"/>
                        </a:lnTo>
                        <a:lnTo>
                          <a:pt x="23" y="0"/>
                        </a:lnTo>
                        <a:lnTo>
                          <a:pt x="45" y="22"/>
                        </a:lnTo>
                        <a:lnTo>
                          <a:pt x="21" y="45"/>
                        </a:lnTo>
                        <a:lnTo>
                          <a:pt x="21" y="45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5" name="Freeform 303"/>
                  <p:cNvSpPr/>
                  <p:nvPr/>
                </p:nvSpPr>
                <p:spPr bwMode="auto">
                  <a:xfrm>
                    <a:off x="7052" y="9774"/>
                    <a:ext cx="146" cy="151"/>
                  </a:xfrm>
                  <a:custGeom>
                    <a:avLst/>
                    <a:gdLst>
                      <a:gd name="T0" fmla="*/ 63 w 63"/>
                      <a:gd name="T1" fmla="*/ 63 h 63"/>
                      <a:gd name="T2" fmla="*/ 0 w 63"/>
                      <a:gd name="T3" fmla="*/ 56 h 63"/>
                      <a:gd name="T4" fmla="*/ 56 w 63"/>
                      <a:gd name="T5" fmla="*/ 0 h 63"/>
                      <a:gd name="T6" fmla="*/ 63 w 63"/>
                      <a:gd name="T7" fmla="*/ 63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3" h="63">
                        <a:moveTo>
                          <a:pt x="63" y="63"/>
                        </a:moveTo>
                        <a:lnTo>
                          <a:pt x="0" y="56"/>
                        </a:lnTo>
                        <a:lnTo>
                          <a:pt x="56" y="0"/>
                        </a:lnTo>
                        <a:lnTo>
                          <a:pt x="63" y="6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6" name="Freeform 304"/>
                  <p:cNvSpPr/>
                  <p:nvPr/>
                </p:nvSpPr>
                <p:spPr bwMode="auto">
                  <a:xfrm>
                    <a:off x="7050" y="9772"/>
                    <a:ext cx="102" cy="106"/>
                  </a:xfrm>
                  <a:custGeom>
                    <a:avLst/>
                    <a:gdLst>
                      <a:gd name="T0" fmla="*/ 21 w 44"/>
                      <a:gd name="T1" fmla="*/ 44 h 44"/>
                      <a:gd name="T2" fmla="*/ 0 w 44"/>
                      <a:gd name="T3" fmla="*/ 23 h 44"/>
                      <a:gd name="T4" fmla="*/ 23 w 44"/>
                      <a:gd name="T5" fmla="*/ 0 h 44"/>
                      <a:gd name="T6" fmla="*/ 44 w 44"/>
                      <a:gd name="T7" fmla="*/ 21 h 44"/>
                      <a:gd name="T8" fmla="*/ 21 w 44"/>
                      <a:gd name="T9" fmla="*/ 44 h 44"/>
                      <a:gd name="T10" fmla="*/ 21 w 44"/>
                      <a:gd name="T11" fmla="*/ 44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4" h="44">
                        <a:moveTo>
                          <a:pt x="21" y="44"/>
                        </a:moveTo>
                        <a:lnTo>
                          <a:pt x="0" y="23"/>
                        </a:lnTo>
                        <a:lnTo>
                          <a:pt x="23" y="0"/>
                        </a:lnTo>
                        <a:lnTo>
                          <a:pt x="44" y="21"/>
                        </a:lnTo>
                        <a:lnTo>
                          <a:pt x="21" y="44"/>
                        </a:lnTo>
                        <a:lnTo>
                          <a:pt x="21" y="44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7" name="Freeform 305"/>
                  <p:cNvSpPr/>
                  <p:nvPr/>
                </p:nvSpPr>
                <p:spPr bwMode="auto">
                  <a:xfrm>
                    <a:off x="7052" y="9255"/>
                    <a:ext cx="146" cy="151"/>
                  </a:xfrm>
                  <a:custGeom>
                    <a:avLst/>
                    <a:gdLst>
                      <a:gd name="T0" fmla="*/ 63 w 63"/>
                      <a:gd name="T1" fmla="*/ 0 h 63"/>
                      <a:gd name="T2" fmla="*/ 0 w 63"/>
                      <a:gd name="T3" fmla="*/ 8 h 63"/>
                      <a:gd name="T4" fmla="*/ 56 w 63"/>
                      <a:gd name="T5" fmla="*/ 63 h 63"/>
                      <a:gd name="T6" fmla="*/ 63 w 63"/>
                      <a:gd name="T7" fmla="*/ 0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3" h="63">
                        <a:moveTo>
                          <a:pt x="63" y="0"/>
                        </a:moveTo>
                        <a:lnTo>
                          <a:pt x="0" y="8"/>
                        </a:lnTo>
                        <a:lnTo>
                          <a:pt x="56" y="63"/>
                        </a:lnTo>
                        <a:lnTo>
                          <a:pt x="63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8" name="Freeform 306"/>
                  <p:cNvSpPr/>
                  <p:nvPr/>
                </p:nvSpPr>
                <p:spPr bwMode="auto">
                  <a:xfrm>
                    <a:off x="7050" y="9303"/>
                    <a:ext cx="102" cy="108"/>
                  </a:xfrm>
                  <a:custGeom>
                    <a:avLst/>
                    <a:gdLst>
                      <a:gd name="T0" fmla="*/ 23 w 44"/>
                      <a:gd name="T1" fmla="*/ 45 h 45"/>
                      <a:gd name="T2" fmla="*/ 0 w 44"/>
                      <a:gd name="T3" fmla="*/ 22 h 45"/>
                      <a:gd name="T4" fmla="*/ 21 w 44"/>
                      <a:gd name="T5" fmla="*/ 0 h 45"/>
                      <a:gd name="T6" fmla="*/ 44 w 44"/>
                      <a:gd name="T7" fmla="*/ 24 h 45"/>
                      <a:gd name="T8" fmla="*/ 23 w 44"/>
                      <a:gd name="T9" fmla="*/ 45 h 45"/>
                      <a:gd name="T10" fmla="*/ 23 w 44"/>
                      <a:gd name="T11" fmla="*/ 45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4" h="45">
                        <a:moveTo>
                          <a:pt x="23" y="45"/>
                        </a:moveTo>
                        <a:lnTo>
                          <a:pt x="0" y="22"/>
                        </a:lnTo>
                        <a:lnTo>
                          <a:pt x="21" y="0"/>
                        </a:lnTo>
                        <a:lnTo>
                          <a:pt x="44" y="24"/>
                        </a:lnTo>
                        <a:lnTo>
                          <a:pt x="23" y="45"/>
                        </a:lnTo>
                        <a:lnTo>
                          <a:pt x="23" y="45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19" name="Freeform 307"/>
                  <p:cNvSpPr/>
                  <p:nvPr/>
                </p:nvSpPr>
                <p:spPr bwMode="auto">
                  <a:xfrm>
                    <a:off x="6550" y="9774"/>
                    <a:ext cx="146" cy="151"/>
                  </a:xfrm>
                  <a:custGeom>
                    <a:avLst/>
                    <a:gdLst>
                      <a:gd name="T0" fmla="*/ 0 w 63"/>
                      <a:gd name="T1" fmla="*/ 63 h 63"/>
                      <a:gd name="T2" fmla="*/ 7 w 63"/>
                      <a:gd name="T3" fmla="*/ 0 h 63"/>
                      <a:gd name="T4" fmla="*/ 63 w 63"/>
                      <a:gd name="T5" fmla="*/ 56 h 63"/>
                      <a:gd name="T6" fmla="*/ 0 w 63"/>
                      <a:gd name="T7" fmla="*/ 63 h 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3" h="63">
                        <a:moveTo>
                          <a:pt x="0" y="63"/>
                        </a:moveTo>
                        <a:lnTo>
                          <a:pt x="7" y="0"/>
                        </a:lnTo>
                        <a:lnTo>
                          <a:pt x="63" y="56"/>
                        </a:lnTo>
                        <a:lnTo>
                          <a:pt x="0" y="6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  <p:sp>
                <p:nvSpPr>
                  <p:cNvPr id="320" name="Freeform 308"/>
                  <p:cNvSpPr/>
                  <p:nvPr/>
                </p:nvSpPr>
                <p:spPr bwMode="auto">
                  <a:xfrm>
                    <a:off x="6597" y="9772"/>
                    <a:ext cx="105" cy="106"/>
                  </a:xfrm>
                  <a:custGeom>
                    <a:avLst/>
                    <a:gdLst>
                      <a:gd name="T0" fmla="*/ 23 w 45"/>
                      <a:gd name="T1" fmla="*/ 44 h 44"/>
                      <a:gd name="T2" fmla="*/ 0 w 45"/>
                      <a:gd name="T3" fmla="*/ 21 h 44"/>
                      <a:gd name="T4" fmla="*/ 21 w 45"/>
                      <a:gd name="T5" fmla="*/ 0 h 44"/>
                      <a:gd name="T6" fmla="*/ 45 w 45"/>
                      <a:gd name="T7" fmla="*/ 23 h 44"/>
                      <a:gd name="T8" fmla="*/ 23 w 45"/>
                      <a:gd name="T9" fmla="*/ 44 h 44"/>
                      <a:gd name="T10" fmla="*/ 23 w 45"/>
                      <a:gd name="T11" fmla="*/ 44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5" h="44">
                        <a:moveTo>
                          <a:pt x="23" y="44"/>
                        </a:moveTo>
                        <a:lnTo>
                          <a:pt x="0" y="21"/>
                        </a:lnTo>
                        <a:lnTo>
                          <a:pt x="21" y="0"/>
                        </a:lnTo>
                        <a:lnTo>
                          <a:pt x="45" y="23"/>
                        </a:lnTo>
                        <a:lnTo>
                          <a:pt x="23" y="44"/>
                        </a:lnTo>
                        <a:lnTo>
                          <a:pt x="23" y="44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微软雅黑" panose="020B0503020204020204" charset="-122"/>
                      <a:ea typeface="微软雅黑" panose="020B0503020204020204" charset="-122"/>
                      <a:cs typeface="+mn-cs"/>
                    </a:endParaRPr>
                  </a:p>
                </p:txBody>
              </p:sp>
            </p:grpSp>
          </p:grpSp>
        </p:grpSp>
        <p:sp>
          <p:nvSpPr>
            <p:cNvPr id="75" name="文本框 74"/>
            <p:cNvSpPr txBox="1"/>
            <p:nvPr/>
          </p:nvSpPr>
          <p:spPr>
            <a:xfrm>
              <a:off x="4484" y="5958"/>
              <a:ext cx="1950" cy="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ctr">
                <a:buNone/>
              </a:pPr>
              <a:r>
                <a:rPr lang="en-US" altLang="zh-CN" sz="900" b="1" dirty="0" smtClean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+mn-ea"/>
                </a:rPr>
                <a:t>Lossless Sound Quality</a:t>
              </a:r>
              <a:endParaRPr lang="zh-CN" altLang="en-US" sz="900" b="1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endParaRPr>
            </a:p>
          </p:txBody>
        </p:sp>
      </p:grpSp>
      <p:sp>
        <p:nvSpPr>
          <p:cNvPr id="130" name="文本框 129"/>
          <p:cNvSpPr txBox="1"/>
          <p:nvPr/>
        </p:nvSpPr>
        <p:spPr>
          <a:xfrm>
            <a:off x="2378075" y="2273300"/>
            <a:ext cx="4247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Applications: integrated into </a:t>
            </a:r>
            <a:r>
              <a:rPr lang="en-US" altLang="zh-CN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processor, microphone, </a:t>
            </a: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amplifiers, </a:t>
            </a:r>
            <a:r>
              <a:rPr lang="en-US" altLang="zh-CN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speakers and </a:t>
            </a: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various</a:t>
            </a: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audio products</a:t>
            </a:r>
            <a:endParaRPr lang="en-US" altLang="zh-CN"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4594225" y="2984500"/>
            <a:ext cx="1249680" cy="923290"/>
            <a:chOff x="7955" y="5120"/>
            <a:chExt cx="1968" cy="1454"/>
          </a:xfrm>
        </p:grpSpPr>
        <p:sp>
          <p:nvSpPr>
            <p:cNvPr id="131" name="圆角矩形 130"/>
            <p:cNvSpPr/>
            <p:nvPr/>
          </p:nvSpPr>
          <p:spPr>
            <a:xfrm>
              <a:off x="8134" y="5120"/>
              <a:ext cx="1595" cy="140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椭圆 131"/>
            <p:cNvSpPr/>
            <p:nvPr/>
          </p:nvSpPr>
          <p:spPr>
            <a:xfrm>
              <a:off x="8530" y="5224"/>
              <a:ext cx="850" cy="82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34" name="文本框 133"/>
            <p:cNvSpPr txBox="1"/>
            <p:nvPr/>
          </p:nvSpPr>
          <p:spPr>
            <a:xfrm>
              <a:off x="7955" y="5994"/>
              <a:ext cx="1968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900" b="1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Powerful DSP Functions</a:t>
              </a:r>
              <a:endParaRPr lang="en-US" altLang="zh-CN" sz="9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136" name="圆角矩形 135"/>
          <p:cNvSpPr/>
          <p:nvPr/>
        </p:nvSpPr>
        <p:spPr>
          <a:xfrm>
            <a:off x="294640" y="1627505"/>
            <a:ext cx="6281420" cy="2314575"/>
          </a:xfrm>
          <a:prstGeom prst="roundRect">
            <a:avLst/>
          </a:prstGeom>
          <a:noFill/>
          <a:ln w="22225" cmpd="thickThin">
            <a:solidFill>
              <a:schemeClr val="accent1">
                <a:shade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71145" y="9530715"/>
            <a:ext cx="272351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>
                <a:solidFill>
                  <a:schemeClr val="bg1"/>
                </a:solidFill>
              </a:rPr>
              <a:t>Website</a:t>
            </a:r>
            <a:r>
              <a:rPr lang="zh-CN" altLang="en-US" sz="900" b="1">
                <a:solidFill>
                  <a:schemeClr val="bg1"/>
                </a:solidFill>
              </a:rPr>
              <a:t>：www.digisynlink.com</a:t>
            </a:r>
            <a:endParaRPr lang="zh-CN" altLang="en-US" sz="900" b="1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619115" y="9287510"/>
            <a:ext cx="13150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Subscribe to</a:t>
            </a:r>
            <a:r>
              <a:rPr lang="en-US" altLang="zh-CN" sz="9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en-US" altLang="zh-CN" sz="9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9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DigisynLink</a:t>
            </a:r>
            <a:endParaRPr lang="en-US" altLang="zh-CN" sz="9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7" name="矩形 32"/>
          <p:cNvSpPr/>
          <p:nvPr/>
        </p:nvSpPr>
        <p:spPr>
          <a:xfrm>
            <a:off x="5715" y="9604375"/>
            <a:ext cx="6858000" cy="2965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9" name="文本框 34"/>
          <p:cNvSpPr txBox="1"/>
          <p:nvPr/>
        </p:nvSpPr>
        <p:spPr>
          <a:xfrm>
            <a:off x="2886710" y="9634855"/>
            <a:ext cx="125603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u="sng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www.digisynlink.com</a:t>
            </a:r>
            <a:endParaRPr lang="en-US" altLang="zh-CN" sz="900" dirty="0" err="1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3" name="图片 32" descr="公司商标黑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" y="161925"/>
            <a:ext cx="2919730" cy="607695"/>
          </a:xfrm>
          <a:prstGeom prst="rect">
            <a:avLst/>
          </a:prstGeom>
        </p:spPr>
      </p:pic>
      <p:sp>
        <p:nvSpPr>
          <p:cNvPr id="34" name="文本框 33"/>
          <p:cNvSpPr txBox="1"/>
          <p:nvPr/>
        </p:nvSpPr>
        <p:spPr>
          <a:xfrm>
            <a:off x="280670" y="822960"/>
            <a:ext cx="19621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DL-16 / DL-08</a:t>
            </a:r>
            <a:endParaRPr lang="en-US" altLang="zh-CN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5019675" y="3175635"/>
            <a:ext cx="55245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DSP</a:t>
            </a:r>
            <a:endParaRPr lang="en-US" altLang="zh-CN" sz="12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299085" y="4524375"/>
            <a:ext cx="63417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Audio products with</a:t>
            </a:r>
            <a:r>
              <a:rPr lang="zh-CN" altLang="en-US" sz="12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 </a:t>
            </a: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DL-08/DL-16 </a:t>
            </a:r>
            <a:r>
              <a:rPr lang="en-US" altLang="zh-CN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module</a:t>
            </a:r>
            <a:r>
              <a:rPr lang="zh-CN" altLang="en-US" sz="1200" dirty="0" smtClean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 </a:t>
            </a: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integrated can </a:t>
            </a:r>
            <a:r>
              <a:rPr lang="zh-CN" altLang="en-US" sz="12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easily </a:t>
            </a: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fit </a:t>
            </a:r>
            <a:r>
              <a:rPr lang="zh-CN" altLang="en-US" sz="12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into existing </a:t>
            </a:r>
            <a:r>
              <a:rPr lang="en-US" altLang="zh-CN" sz="1200" dirty="0" smtClean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local area </a:t>
            </a:r>
            <a:r>
              <a:rPr lang="zh-CN" altLang="en-US" sz="1200" dirty="0" smtClean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network and</a:t>
            </a:r>
            <a:r>
              <a:rPr lang="en-US" altLang="zh-CN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zh-CN" altLang="en-US" sz="12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automatically discover other D</a:t>
            </a:r>
            <a:r>
              <a:rPr lang="en-US" altLang="zh-CN" sz="12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igisynLink</a:t>
            </a:r>
            <a:r>
              <a:rPr lang="en-US" altLang="zh-CN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™</a:t>
            </a:r>
            <a:r>
              <a:rPr lang="zh-CN" altLang="en-US" sz="1200" dirty="0" smtClean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 </a:t>
            </a:r>
            <a:r>
              <a:rPr lang="zh-CN" altLang="en-US" sz="1200" dirty="0" smtClean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enabled devices </a:t>
            </a:r>
            <a:r>
              <a:rPr lang="zh-CN" altLang="en-US" sz="12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on the </a:t>
            </a: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same </a:t>
            </a:r>
            <a:r>
              <a:rPr lang="zh-CN" altLang="en-US" sz="12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network</a:t>
            </a: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endParaRPr lang="en-US" altLang="zh-CN"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zh-CN" altLang="en-US" sz="12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D</a:t>
            </a:r>
            <a:r>
              <a:rPr lang="en-US" altLang="zh-CN" sz="12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igisynLink</a:t>
            </a: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™</a:t>
            </a:r>
            <a:r>
              <a:rPr sz="1200" dirty="0">
                <a:latin typeface="Lato" panose="020F0502020204030203" pitchFamily="34" charset="0"/>
                <a:cs typeface="Lato" panose="020F0502020204030203" pitchFamily="34" charset="0"/>
              </a:rPr>
              <a:t> module </a:t>
            </a:r>
            <a:r>
              <a:rPr lang="en-US" sz="1200" dirty="0" smtClean="0">
                <a:latin typeface="Lato" panose="020F0502020204030203" pitchFamily="34" charset="0"/>
                <a:cs typeface="Lato" panose="020F0502020204030203" pitchFamily="34" charset="0"/>
              </a:rPr>
              <a:t>support </a:t>
            </a:r>
            <a:r>
              <a:rPr sz="1200" dirty="0" smtClean="0">
                <a:latin typeface="Lato" panose="020F0502020204030203" pitchFamily="34" charset="0"/>
                <a:cs typeface="Lato" panose="020F0502020204030203" pitchFamily="34" charset="0"/>
              </a:rPr>
              <a:t>the </a:t>
            </a:r>
            <a:r>
              <a:rPr sz="1200" dirty="0">
                <a:latin typeface="Lato" panose="020F0502020204030203" pitchFamily="34" charset="0"/>
                <a:cs typeface="Lato" panose="020F0502020204030203" pitchFamily="34" charset="0"/>
              </a:rPr>
              <a:t>DSP </a:t>
            </a:r>
            <a:r>
              <a:rPr sz="1200" dirty="0" smtClean="0">
                <a:latin typeface="Lato" panose="020F0502020204030203" pitchFamily="34" charset="0"/>
                <a:cs typeface="Lato" panose="020F0502020204030203" pitchFamily="34" charset="0"/>
              </a:rPr>
              <a:t>function,</a:t>
            </a:r>
            <a:r>
              <a:rPr lang="en-US" sz="1200" dirty="0" smtClean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sz="1200" dirty="0" smtClean="0">
                <a:latin typeface="Lato" panose="020F0502020204030203" pitchFamily="34" charset="0"/>
                <a:cs typeface="Lato" panose="020F0502020204030203" pitchFamily="34" charset="0"/>
              </a:rPr>
              <a:t>according to</a:t>
            </a:r>
            <a:r>
              <a:rPr lang="en-US" sz="1200" dirty="0" smtClean="0">
                <a:latin typeface="Lato" panose="020F0502020204030203" pitchFamily="34" charset="0"/>
                <a:cs typeface="Lato" panose="020F0502020204030203" pitchFamily="34" charset="0"/>
              </a:rPr>
              <a:t> the</a:t>
            </a:r>
            <a:r>
              <a:rPr sz="1200" dirty="0" smtClean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sz="1200" dirty="0">
                <a:latin typeface="Lato" panose="020F0502020204030203" pitchFamily="34" charset="0"/>
                <a:cs typeface="Lato" panose="020F0502020204030203" pitchFamily="34" charset="0"/>
              </a:rPr>
              <a:t>different </a:t>
            </a:r>
            <a:r>
              <a:rPr sz="1200" dirty="0" smtClean="0">
                <a:latin typeface="Lato" panose="020F0502020204030203" pitchFamily="34" charset="0"/>
                <a:cs typeface="Lato" panose="020F0502020204030203" pitchFamily="34" charset="0"/>
              </a:rPr>
              <a:t>requirement,</a:t>
            </a:r>
            <a:r>
              <a:rPr lang="en-US" sz="1200" dirty="0" smtClean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sz="1200" dirty="0" smtClean="0">
                <a:latin typeface="Lato" panose="020F0502020204030203" pitchFamily="34" charset="0"/>
                <a:cs typeface="Lato" panose="020F0502020204030203" pitchFamily="34" charset="0"/>
              </a:rPr>
              <a:t>includes:</a:t>
            </a:r>
            <a:r>
              <a:rPr lang="en-US" sz="1200" dirty="0" smtClean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sz="1200" dirty="0" smtClean="0">
                <a:latin typeface="Lato" panose="020F0502020204030203" pitchFamily="34" charset="0"/>
                <a:cs typeface="Lato" panose="020F0502020204030203" pitchFamily="34" charset="0"/>
              </a:rPr>
              <a:t>EQ,</a:t>
            </a:r>
            <a:r>
              <a:rPr lang="en-US" sz="1200" dirty="0" smtClean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sz="1200" dirty="0" smtClean="0">
                <a:latin typeface="Lato" panose="020F0502020204030203" pitchFamily="34" charset="0"/>
                <a:cs typeface="Lato" panose="020F0502020204030203" pitchFamily="34" charset="0"/>
              </a:rPr>
              <a:t>Delay, Mixer, AF</a:t>
            </a:r>
            <a:r>
              <a:rPr lang="en-US" sz="1200" dirty="0" smtClean="0">
                <a:latin typeface="Lato" panose="020F0502020204030203" pitchFamily="34" charset="0"/>
                <a:cs typeface="Lato" panose="020F0502020204030203" pitchFamily="34" charset="0"/>
              </a:rPr>
              <a:t>C</a:t>
            </a:r>
            <a:r>
              <a:rPr lang="en-US" altLang="zh-CN" sz="1200" dirty="0" smtClean="0">
                <a:latin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en-US" sz="1200" dirty="0" smtClean="0">
                <a:latin typeface="Lato" panose="020F0502020204030203" pitchFamily="34" charset="0"/>
                <a:cs typeface="Lato" panose="020F0502020204030203" pitchFamily="34" charset="0"/>
              </a:rPr>
              <a:t> Crossover</a:t>
            </a:r>
            <a:r>
              <a:rPr lang="en-US" altLang="zh-CN" sz="1200" dirty="0" smtClean="0">
                <a:latin typeface="Lato" panose="020F0502020204030203" pitchFamily="34" charset="0"/>
                <a:cs typeface="Lato" panose="020F0502020204030203" pitchFamily="34" charset="0"/>
              </a:rPr>
              <a:t>, Fir</a:t>
            </a:r>
            <a:r>
              <a:rPr lang="en-US" sz="1200" dirty="0" smtClean="0"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en-US" sz="1200" dirty="0" smtClean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Your products will be </a:t>
            </a:r>
            <a:r>
              <a:rPr lang="en-US" altLang="zh-CN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advanced </a:t>
            </a: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with more potentials and lower product maintenance and operation cost.</a:t>
            </a:r>
            <a:endParaRPr lang="en-US" altLang="zh-CN"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288290" y="4330065"/>
            <a:ext cx="32245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Advanced, </a:t>
            </a:r>
            <a:r>
              <a:rPr lang="en-US" altLang="zh-CN" sz="12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Stable, </a:t>
            </a:r>
            <a:r>
              <a:rPr lang="zh-CN" altLang="en-US" sz="12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Customizable</a:t>
            </a:r>
            <a:endParaRPr lang="zh-CN" altLang="en-US" sz="1200" b="1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90083" y="5613919"/>
            <a:ext cx="6280785" cy="1660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1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Benefits</a:t>
            </a:r>
            <a:endParaRPr lang="en-US" altLang="zh-CN" sz="1400" b="1" dirty="0">
              <a:solidFill>
                <a:schemeClr val="accent1">
                  <a:lumMod val="7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+mn-ea"/>
            </a:endParaRPr>
          </a:p>
          <a:p>
            <a:pPr marL="171450" indent="-171450">
              <a:buFontTx/>
              <a:buChar char="-"/>
            </a:pP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AES67 </a:t>
            </a:r>
            <a:r>
              <a:rPr lang="en-US" altLang="zh-CN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protocol, no </a:t>
            </a: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server required, IP assigned automatically </a:t>
            </a:r>
            <a:r>
              <a:rPr lang="en-US" altLang="zh-CN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,A</a:t>
            </a:r>
            <a:r>
              <a:rPr lang="zh-CN" altLang="en-US" sz="1200" dirty="0" smtClean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uto</a:t>
            </a: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-</a:t>
            </a:r>
            <a:r>
              <a:rPr lang="zh-CN" altLang="en-US" sz="1200" dirty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discovery </a:t>
            </a: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with </a:t>
            </a:r>
            <a:r>
              <a:rPr lang="en-US" altLang="zh-CN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Software</a:t>
            </a:r>
            <a:endParaRPr lang="en-US" altLang="zh-CN"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altLang="zh-CN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Auto recovery </a:t>
            </a: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from disconnection or power </a:t>
            </a:r>
            <a:r>
              <a:rPr lang="en-US" altLang="zh-CN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lost</a:t>
            </a:r>
            <a:endParaRPr lang="en-US" altLang="zh-CN"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+mn-ea"/>
            </a:endParaRPr>
          </a:p>
          <a:p>
            <a:pPr marL="171450" indent="-171450">
              <a:buFontTx/>
              <a:buChar char="-"/>
            </a:pP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S</a:t>
            </a:r>
            <a:r>
              <a:rPr lang="zh-CN" altLang="en-US" sz="1200" dirty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uperb audio performance </a:t>
            </a:r>
            <a:r>
              <a:rPr lang="en-US" altLang="zh-CN" sz="1200" dirty="0" smtClean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with lossless sound quality</a:t>
            </a:r>
            <a:endParaRPr lang="en-US" altLang="zh-CN"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+mn-ea"/>
            </a:endParaRPr>
          </a:p>
          <a:p>
            <a:pPr marL="171450" indent="-171450">
              <a:buFontTx/>
              <a:buChar char="-"/>
            </a:pPr>
            <a:r>
              <a:rPr lang="en-US" altLang="zh-CN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Bundled with friendly GUI software ,</a:t>
            </a:r>
            <a:r>
              <a:rPr lang="en-US" altLang="zh-CN" sz="1200" dirty="0" smtClean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f</a:t>
            </a:r>
            <a:r>
              <a:rPr lang="zh-CN" altLang="en-US" sz="1200" dirty="0" smtClean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ull</a:t>
            </a:r>
            <a:r>
              <a:rPr lang="en-US" altLang="zh-CN" sz="1200" dirty="0" smtClean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y</a:t>
            </a:r>
            <a:r>
              <a:rPr lang="zh-CN" altLang="en-US" sz="1200" dirty="0" smtClean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 </a:t>
            </a:r>
            <a:r>
              <a:rPr lang="zh-CN" altLang="en-US" sz="1200" dirty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visual operation interface: </a:t>
            </a:r>
            <a:r>
              <a:rPr lang="en-US" altLang="zh-CN" sz="1200" dirty="0" smtClean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drag-line </a:t>
            </a:r>
            <a:r>
              <a:rPr lang="zh-CN" altLang="en-US" sz="1200" dirty="0" smtClean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signal </a:t>
            </a:r>
            <a:r>
              <a:rPr lang="zh-CN" altLang="en-US" sz="1200" dirty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routing, equipment debugging and </a:t>
            </a:r>
            <a:r>
              <a:rPr lang="zh-CN" altLang="en-US" sz="1200" dirty="0" smtClean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management</a:t>
            </a:r>
            <a:endParaRPr lang="zh-CN" altLang="en-US" sz="1200" dirty="0">
              <a:latin typeface="Lato" panose="020F0502020204030203" pitchFamily="34" charset="0"/>
              <a:cs typeface="Lato" panose="020F0502020204030203" pitchFamily="34" charset="0"/>
              <a:sym typeface="+mn-ea"/>
            </a:endParaRPr>
          </a:p>
          <a:p>
            <a:pPr marL="171450" indent="-171450">
              <a:buFontTx/>
              <a:buChar char="-"/>
            </a:pPr>
            <a:r>
              <a:rPr lang="en-US" altLang="zh-CN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API </a:t>
            </a: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with documentations for third-party automation/integration*</a:t>
            </a:r>
            <a:endParaRPr lang="en-US" altLang="zh-CN"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Continuously OTA </a:t>
            </a:r>
            <a:r>
              <a:rPr lang="en-US" altLang="zh-CN" sz="12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firmware </a:t>
            </a:r>
            <a:r>
              <a:rPr lang="en-US" altLang="zh-C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update</a:t>
            </a:r>
            <a:endParaRPr lang="zh-CN" altLang="en-US" sz="1200" dirty="0">
              <a:latin typeface="Lato" panose="020F0502020204030203" pitchFamily="34" charset="0"/>
              <a:ea typeface="宋体" panose="02010600030101010101" pitchFamily="2" charset="-122"/>
              <a:cs typeface="Lato" panose="020F0502020204030203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72415" y="4014470"/>
            <a:ext cx="35687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DigisynLink™ =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N</a:t>
            </a:r>
            <a:r>
              <a:rPr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</a:rPr>
              <a:t>etwork+DSP</a:t>
            </a:r>
            <a:endParaRPr sz="1600" b="1" dirty="0">
              <a:solidFill>
                <a:schemeClr val="accent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99720" y="7243445"/>
            <a:ext cx="6390640" cy="834390"/>
            <a:chOff x="299720" y="7575376"/>
            <a:chExt cx="6390640" cy="834390"/>
          </a:xfrm>
        </p:grpSpPr>
        <p:sp>
          <p:nvSpPr>
            <p:cNvPr id="9" name="文本框 8"/>
            <p:cNvSpPr txBox="1"/>
            <p:nvPr/>
          </p:nvSpPr>
          <p:spPr>
            <a:xfrm>
              <a:off x="299720" y="7764606"/>
              <a:ext cx="6390640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00000"/>
                </a:lnSpc>
                <a:buFontTx/>
                <a:buChar char="-"/>
              </a:pPr>
              <a:r>
                <a:rPr lang="en-US" altLang="zh-CN" sz="1200" dirty="0" smtClean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   Sampling rates, segment of EQ, delays and other DSP function optimization.</a:t>
              </a:r>
              <a:endParaRPr lang="en-US" sz="1200" dirty="0" smtClean="0">
                <a:latin typeface="Lato" panose="020F0502020204030203" pitchFamily="34" charset="0"/>
                <a:cs typeface="Lato" panose="020F0502020204030203" pitchFamily="34" charset="0"/>
                <a:sym typeface="+mn-ea"/>
              </a:endParaRPr>
            </a:p>
            <a:p>
              <a:pPr fontAlgn="auto">
                <a:lnSpc>
                  <a:spcPct val="100000"/>
                </a:lnSpc>
                <a:buFontTx/>
                <a:buChar char="-"/>
              </a:pPr>
              <a:r>
                <a:rPr lang="en-US" sz="1200" dirty="0" smtClean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   Built-in future: Airplay, ANC etc*</a:t>
              </a:r>
              <a:endParaRPr lang="en-US" sz="1200" dirty="0" smtClean="0">
                <a:latin typeface="Lato" panose="020F0502020204030203" pitchFamily="34" charset="0"/>
                <a:cs typeface="Lato" panose="020F0502020204030203" pitchFamily="34" charset="0"/>
                <a:sym typeface="+mn-ea"/>
              </a:endParaRPr>
            </a:p>
            <a:p>
              <a:pPr fontAlgn="auto">
                <a:lnSpc>
                  <a:spcPct val="100000"/>
                </a:lnSpc>
                <a:buFontTx/>
                <a:buChar char="-"/>
              </a:pPr>
              <a:r>
                <a:rPr lang="en-US" sz="1200" dirty="0" smtClean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   Life time OTA update</a:t>
              </a:r>
              <a:endParaRPr sz="1200" dirty="0">
                <a:latin typeface="Lato" panose="020F0502020204030203" pitchFamily="34" charset="0"/>
                <a:cs typeface="Lato" panose="020F0502020204030203" pitchFamily="34" charset="0"/>
                <a:sym typeface="+mn-ea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99720" y="7575376"/>
              <a:ext cx="4662805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DSP Studio Software and </a:t>
              </a:r>
              <a:r>
                <a:rPr lang="zh-CN" altLang="en-US" sz="1200" b="1" dirty="0" smtClean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Algorithms </a:t>
              </a:r>
              <a:r>
                <a:rPr lang="en-US" altLang="zh-CN" sz="1200" b="1" dirty="0" smtClean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Up-To-Date</a:t>
              </a:r>
              <a:endParaRPr lang="zh-CN" altLang="en-US" sz="1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  <a:sym typeface="+mn-ea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21945" y="8058785"/>
            <a:ext cx="6391910" cy="670421"/>
            <a:chOff x="299720" y="7510606"/>
            <a:chExt cx="6391910" cy="707345"/>
          </a:xfrm>
        </p:grpSpPr>
        <p:sp>
          <p:nvSpPr>
            <p:cNvPr id="21" name="文本框 20"/>
            <p:cNvSpPr txBox="1"/>
            <p:nvPr/>
          </p:nvSpPr>
          <p:spPr>
            <a:xfrm>
              <a:off x="299720" y="7732221"/>
              <a:ext cx="6391910" cy="485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00000"/>
                </a:lnSpc>
              </a:pPr>
              <a:r>
                <a:rPr lang="en-US" sz="1200" dirty="0">
                  <a:latin typeface="Lato" panose="020F0502020204030203" pitchFamily="34" charset="0"/>
                  <a:cs typeface="Lato" panose="020F0502020204030203" pitchFamily="34" charset="0"/>
                </a:rPr>
                <a:t>F</a:t>
              </a:r>
              <a:r>
                <a:rPr sz="1200" dirty="0">
                  <a:latin typeface="Lato" panose="020F0502020204030203" pitchFamily="34" charset="0"/>
                  <a:cs typeface="Lato" panose="020F0502020204030203" pitchFamily="34" charset="0"/>
                </a:rPr>
                <a:t>lexible functional architecture, the core technology supports various platforms, </a:t>
              </a:r>
              <a:r>
                <a:rPr sz="1200" dirty="0" err="1">
                  <a:latin typeface="Lato" panose="020F0502020204030203" pitchFamily="34" charset="0"/>
                  <a:cs typeface="Lato" panose="020F0502020204030203" pitchFamily="34" charset="0"/>
                </a:rPr>
                <a:t>DigisynLink</a:t>
              </a:r>
              <a:r>
                <a:rPr sz="1200" dirty="0">
                  <a:latin typeface="Lato" panose="020F0502020204030203" pitchFamily="34" charset="0"/>
                  <a:cs typeface="Lato" panose="020F0502020204030203" pitchFamily="34" charset="0"/>
                </a:rPr>
                <a:t> can achieve long-term stable supply</a:t>
              </a:r>
              <a:endParaRPr sz="1200" dirty="0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300990" y="7510606"/>
              <a:ext cx="3128645" cy="290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Stable and Sustainable Supply</a:t>
              </a:r>
              <a:endParaRPr lang="zh-CN" altLang="en-US" sz="1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  <a:sym typeface="+mn-ea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5146040" y="9372600"/>
            <a:ext cx="1495425" cy="198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* API will be available by Q3 2022</a:t>
            </a:r>
            <a:endParaRPr lang="en-US" altLang="zh-CN" sz="700" i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+mn-ea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317204" y="8728380"/>
            <a:ext cx="6207125" cy="687705"/>
            <a:chOff x="334984" y="7877001"/>
            <a:chExt cx="6207125" cy="687705"/>
          </a:xfrm>
        </p:grpSpPr>
        <p:sp>
          <p:nvSpPr>
            <p:cNvPr id="27" name="文本框 26"/>
            <p:cNvSpPr txBox="1"/>
            <p:nvPr/>
          </p:nvSpPr>
          <p:spPr>
            <a:xfrm>
              <a:off x="334984" y="8104331"/>
              <a:ext cx="6207125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sz="1200" dirty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Implemented in a </a:t>
              </a:r>
              <a:r>
                <a:rPr sz="1200" dirty="0" err="1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DigisynLink</a:t>
              </a:r>
              <a:r>
                <a:rPr sz="1200" dirty="0">
                  <a:latin typeface="Lato" panose="020F0502020204030203" pitchFamily="34" charset="0"/>
                  <a:cs typeface="Lato" panose="020F0502020204030203" pitchFamily="34" charset="0"/>
                  <a:sym typeface="+mn-ea"/>
                </a:rPr>
                <a:t> software: the whole system visual signal connection, all equipment configuration and function management.</a:t>
              </a:r>
              <a:endParaRPr sz="1200" dirty="0">
                <a:latin typeface="Lato" panose="020F0502020204030203" pitchFamily="34" charset="0"/>
                <a:cs typeface="Lato" panose="020F0502020204030203" pitchFamily="34" charset="0"/>
                <a:sym typeface="+mn-ea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340064" y="7877001"/>
              <a:ext cx="4026535" cy="275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sz="12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Lato" panose="020F0502020204030203" pitchFamily="34" charset="0"/>
                  <a:sym typeface="+mn-ea"/>
                </a:rPr>
                <a:t>All In One Powerful Visual Management Software</a:t>
              </a:r>
              <a:endParaRPr lang="zh-CN" sz="1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" panose="020F0502020204030203" pitchFamily="34" charset="0"/>
                <a:sym typeface="+mn-ea"/>
              </a:endParaRPr>
            </a:p>
          </p:txBody>
        </p:sp>
      </p:grp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32"/>
          <p:cNvSpPr/>
          <p:nvPr/>
        </p:nvSpPr>
        <p:spPr>
          <a:xfrm>
            <a:off x="0" y="9184322"/>
            <a:ext cx="6858000" cy="7346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文本框 33"/>
          <p:cNvSpPr txBox="1"/>
          <p:nvPr/>
        </p:nvSpPr>
        <p:spPr>
          <a:xfrm>
            <a:off x="314007" y="9151747"/>
            <a:ext cx="27534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err="1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Digisynthetic</a:t>
            </a:r>
            <a:r>
              <a:rPr lang="en-US" altLang="zh-CN" sz="10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Co.,  Ltd</a:t>
            </a:r>
            <a:endParaRPr lang="en-US" altLang="zh-CN" sz="10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4" name="文本框 113"/>
          <p:cNvSpPr txBox="1"/>
          <p:nvPr/>
        </p:nvSpPr>
        <p:spPr>
          <a:xfrm>
            <a:off x="267970" y="2869565"/>
            <a:ext cx="207581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>
                <a:solidFill>
                  <a:schemeClr val="accent1">
                    <a:lumMod val="7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SPECIFICATIONS</a:t>
            </a:r>
            <a:endParaRPr lang="zh-CN" altLang="en-US" sz="1200" b="1" dirty="0">
              <a:solidFill>
                <a:schemeClr val="accent1">
                  <a:lumMod val="75000"/>
                </a:schemeClr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3" name="图片 32" descr="公司商标黑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13360" y="161925"/>
            <a:ext cx="2919730" cy="607695"/>
          </a:xfrm>
          <a:prstGeom prst="rect">
            <a:avLst/>
          </a:prstGeom>
        </p:spPr>
      </p:pic>
      <p:sp>
        <p:nvSpPr>
          <p:cNvPr id="16" name="椭圆 15"/>
          <p:cNvSpPr/>
          <p:nvPr/>
        </p:nvSpPr>
        <p:spPr>
          <a:xfrm>
            <a:off x="1087120" y="1066165"/>
            <a:ext cx="1080000" cy="1080000"/>
          </a:xfrm>
          <a:prstGeom prst="ellipse">
            <a:avLst/>
          </a:prstGeom>
          <a:noFill/>
          <a:ln w="76200">
            <a:solidFill>
              <a:schemeClr val="accent1">
                <a:lumMod val="75000"/>
                <a:alpha val="7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4090" y="1201420"/>
            <a:ext cx="1278255" cy="809625"/>
          </a:xfrm>
          <a:prstGeom prst="rect">
            <a:avLst/>
          </a:prstGeom>
        </p:spPr>
      </p:pic>
      <p:pic>
        <p:nvPicPr>
          <p:cNvPr id="5" name="图片 4" descr="AAA_macbookpro13_front"/>
          <p:cNvPicPr>
            <a:picLocks noChangeAspect="1"/>
          </p:cNvPicPr>
          <p:nvPr/>
        </p:nvPicPr>
        <p:blipFill>
          <a:blip r:embed="rId3" cstate="print"/>
          <a:srcRect t="20588" b="21569"/>
          <a:stretch>
            <a:fillRect/>
          </a:stretch>
        </p:blipFill>
        <p:spPr>
          <a:xfrm>
            <a:off x="2782774" y="534113"/>
            <a:ext cx="3179768" cy="183944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4" cstate="print"/>
          <a:srcRect l="9090" t="2467" r="7018" b="1400"/>
          <a:stretch>
            <a:fillRect/>
          </a:stretch>
        </p:blipFill>
        <p:spPr>
          <a:xfrm>
            <a:off x="4655191" y="1821180"/>
            <a:ext cx="1253490" cy="774065"/>
          </a:xfrm>
          <a:prstGeom prst="rect">
            <a:avLst/>
          </a:prstGeom>
          <a:ln w="31750">
            <a:solidFill>
              <a:schemeClr val="accent1"/>
            </a:solidFill>
          </a:ln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5" cstate="print"/>
          <a:srcRect l="8323" t="2844" r="8898" b="2844"/>
          <a:stretch>
            <a:fillRect/>
          </a:stretch>
        </p:blipFill>
        <p:spPr>
          <a:xfrm>
            <a:off x="5199392" y="2005965"/>
            <a:ext cx="1111885" cy="678180"/>
          </a:xfrm>
          <a:prstGeom prst="rect">
            <a:avLst/>
          </a:prstGeom>
          <a:ln w="31750">
            <a:solidFill>
              <a:schemeClr val="accent1"/>
            </a:solidFill>
          </a:ln>
        </p:spPr>
      </p:pic>
      <p:pic>
        <p:nvPicPr>
          <p:cNvPr id="28" name="图片 27" descr="支持系统 英文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15410" y="2377440"/>
            <a:ext cx="704850" cy="227965"/>
          </a:xfrm>
          <a:prstGeom prst="rect">
            <a:avLst/>
          </a:prstGeom>
        </p:spPr>
      </p:pic>
      <p:sp>
        <p:nvSpPr>
          <p:cNvPr id="41" name="矩形 40"/>
          <p:cNvSpPr/>
          <p:nvPr/>
        </p:nvSpPr>
        <p:spPr>
          <a:xfrm>
            <a:off x="352425" y="3169920"/>
            <a:ext cx="6102985" cy="2819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/>
        </p:nvSpPr>
        <p:spPr>
          <a:xfrm>
            <a:off x="425450" y="3188335"/>
            <a:ext cx="1442720" cy="260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100" b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Audio Capabilities</a:t>
            </a:r>
            <a:endParaRPr lang="zh-CN" altLang="en-US" sz="1100" b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295910" y="2519045"/>
            <a:ext cx="30340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AES67 Audio Network Module</a:t>
            </a:r>
            <a:endParaRPr lang="en-US" altLang="zh-CN" sz="1200" b="1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00990" y="2291080"/>
            <a:ext cx="133286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DL-16 / DL-08</a:t>
            </a:r>
            <a:endParaRPr lang="en-US" altLang="zh-CN" sz="1200" b="1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523240" y="3484880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Sample Rates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350520" y="37592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57"/>
          <p:cNvSpPr txBox="1"/>
          <p:nvPr/>
        </p:nvSpPr>
        <p:spPr>
          <a:xfrm>
            <a:off x="528320" y="3743960"/>
            <a:ext cx="26098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</a:rPr>
              <a:t>Audio Channels In/Out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(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44.1/48kHz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)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59" name="直接连接符 58"/>
          <p:cNvCxnSpPr/>
          <p:nvPr/>
        </p:nvCxnSpPr>
        <p:spPr>
          <a:xfrm>
            <a:off x="355600" y="410464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本框 61"/>
          <p:cNvSpPr txBox="1"/>
          <p:nvPr/>
        </p:nvSpPr>
        <p:spPr>
          <a:xfrm>
            <a:off x="533400" y="4094480"/>
            <a:ext cx="26098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Audio Channels In/Out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(88.2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/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96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kHz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)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63" name="直接连接符 62"/>
          <p:cNvCxnSpPr/>
          <p:nvPr/>
        </p:nvCxnSpPr>
        <p:spPr>
          <a:xfrm>
            <a:off x="360680" y="484886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本框 64"/>
          <p:cNvSpPr txBox="1"/>
          <p:nvPr/>
        </p:nvSpPr>
        <p:spPr>
          <a:xfrm>
            <a:off x="2809240" y="3484880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44.1/48/88.2/96/176.4/192kHz</a:t>
            </a:r>
            <a:endParaRPr lang="zh-CN" altLang="en-US" sz="100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2809875" y="3827145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Up to 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16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x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16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 channels</a:t>
            </a:r>
            <a:endParaRPr lang="zh-CN" altLang="en-US" sz="1000" dirty="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2809240" y="4166235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Up to </a:t>
            </a:r>
            <a:r>
              <a:rPr lang="en-US" altLang="zh-CN" sz="1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8</a:t>
            </a:r>
            <a:r>
              <a:rPr lang="zh-CN" altLang="en-US" sz="100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x</a:t>
            </a:r>
            <a:r>
              <a:rPr lang="en-US" altLang="zh-CN" sz="1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8</a:t>
            </a:r>
            <a:r>
              <a:rPr lang="zh-CN" altLang="en-US" sz="100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 channels</a:t>
            </a:r>
            <a:endParaRPr lang="zh-CN" altLang="en-US" sz="100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cxnSp>
        <p:nvCxnSpPr>
          <p:cNvPr id="68" name="直接连接符 67"/>
          <p:cNvCxnSpPr/>
          <p:nvPr/>
        </p:nvCxnSpPr>
        <p:spPr>
          <a:xfrm>
            <a:off x="359410" y="509270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文本框 68"/>
          <p:cNvSpPr txBox="1"/>
          <p:nvPr/>
        </p:nvSpPr>
        <p:spPr>
          <a:xfrm>
            <a:off x="2800350" y="4847703"/>
            <a:ext cx="24244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Up to 32x32 simultaneous streams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533400" y="4826635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Audio Flows In/Out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523240" y="5120640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Digital Audio Format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78" name="直接连接符 77"/>
          <p:cNvCxnSpPr/>
          <p:nvPr/>
        </p:nvCxnSpPr>
        <p:spPr>
          <a:xfrm>
            <a:off x="364490" y="538226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文本框 78"/>
          <p:cNvSpPr txBox="1"/>
          <p:nvPr/>
        </p:nvSpPr>
        <p:spPr>
          <a:xfrm>
            <a:off x="2807970" y="5137785"/>
            <a:ext cx="234759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TDM</a:t>
            </a:r>
            <a:r>
              <a:rPr lang="en-US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I2S</a:t>
            </a:r>
            <a:r>
              <a:rPr lang="en-US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</a:t>
            </a:r>
            <a:endParaRPr lang="en-US"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+mn-ea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509270" y="5429885"/>
            <a:ext cx="165798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Audio Transport Format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81" name="直接连接符 80"/>
          <p:cNvCxnSpPr/>
          <p:nvPr/>
        </p:nvCxnSpPr>
        <p:spPr>
          <a:xfrm>
            <a:off x="350520" y="5691505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文本框 81"/>
          <p:cNvSpPr txBox="1"/>
          <p:nvPr/>
        </p:nvSpPr>
        <p:spPr>
          <a:xfrm>
            <a:off x="2794000" y="5439410"/>
            <a:ext cx="2285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AES67 RTP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Digisyn network audio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509270" y="5725160"/>
            <a:ext cx="165798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Sample Bit Depth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84" name="直接连接符 83"/>
          <p:cNvCxnSpPr/>
          <p:nvPr/>
        </p:nvCxnSpPr>
        <p:spPr>
          <a:xfrm>
            <a:off x="350520" y="598678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本框 84"/>
          <p:cNvSpPr txBox="1"/>
          <p:nvPr/>
        </p:nvSpPr>
        <p:spPr>
          <a:xfrm>
            <a:off x="2794000" y="5724525"/>
            <a:ext cx="139636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32bit/24bit/16bit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509270" y="6040120"/>
            <a:ext cx="165798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Clocking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88" name="直接连接符 87"/>
          <p:cNvCxnSpPr/>
          <p:nvPr/>
        </p:nvCxnSpPr>
        <p:spPr>
          <a:xfrm>
            <a:off x="350520" y="630174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文本框 88"/>
          <p:cNvSpPr txBox="1"/>
          <p:nvPr/>
        </p:nvSpPr>
        <p:spPr>
          <a:xfrm>
            <a:off x="2787740" y="6039485"/>
            <a:ext cx="26677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ea typeface="+mj-ea"/>
                <a:cs typeface="Lato" panose="020F0502020204030203" pitchFamily="34" charset="0"/>
                <a:sym typeface="+mn-ea"/>
              </a:rPr>
              <a:t>Onboard</a:t>
            </a:r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 word clock </a:t>
            </a:r>
            <a:endParaRPr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500380" y="6314440"/>
            <a:ext cx="165798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DSP Function</a:t>
            </a:r>
            <a:endParaRPr lang="en-US" altLang="zh-CN" sz="1000" b="1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2758214" y="6313805"/>
            <a:ext cx="30689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 </a:t>
            </a:r>
            <a:r>
              <a:rPr lang="en-US" altLang="zh-CN"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PEQ, Delay, Mixer, AFC, Crossover, </a:t>
            </a:r>
            <a:r>
              <a:rPr lang="en-US" altLang="zh-CN" sz="10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Fir, 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etc.</a:t>
            </a:r>
            <a:endParaRPr lang="en-US" altLang="zh-CN"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+mn-ea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341630" y="6606540"/>
            <a:ext cx="6102985" cy="2819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414655" y="6624955"/>
            <a:ext cx="924560" cy="260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11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Hardware</a:t>
            </a:r>
            <a:endParaRPr lang="en-US" altLang="zh-CN" sz="11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521970" y="6911340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Form Factor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96" name="直接连接符 95"/>
          <p:cNvCxnSpPr/>
          <p:nvPr/>
        </p:nvCxnSpPr>
        <p:spPr>
          <a:xfrm>
            <a:off x="349250" y="718566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文本框 96"/>
          <p:cNvSpPr txBox="1"/>
          <p:nvPr/>
        </p:nvSpPr>
        <p:spPr>
          <a:xfrm>
            <a:off x="2807970" y="6911340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4.5cm 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x 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5.5cm</a:t>
            </a:r>
            <a:endParaRPr lang="zh-CN" altLang="en-US" sz="1000" dirty="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527050" y="7200900"/>
            <a:ext cx="5600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</a:rPr>
              <a:t>Clock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99" name="直接连接符 98"/>
          <p:cNvCxnSpPr/>
          <p:nvPr/>
        </p:nvCxnSpPr>
        <p:spPr>
          <a:xfrm>
            <a:off x="354330" y="744474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文本框 99"/>
          <p:cNvSpPr txBox="1"/>
          <p:nvPr/>
        </p:nvSpPr>
        <p:spPr>
          <a:xfrm>
            <a:off x="2813050" y="7190740"/>
            <a:ext cx="25444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High quality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low jitter</a:t>
            </a:r>
            <a:endParaRPr lang="zh-CN" altLang="en-US" sz="1000" dirty="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528320" y="7454900"/>
            <a:ext cx="14808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</a:rPr>
              <a:t>Physical Connector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04" name="直接连接符 103"/>
          <p:cNvCxnSpPr/>
          <p:nvPr/>
        </p:nvCxnSpPr>
        <p:spPr>
          <a:xfrm>
            <a:off x="355600" y="769874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文本框 104"/>
          <p:cNvSpPr txBox="1"/>
          <p:nvPr/>
        </p:nvSpPr>
        <p:spPr>
          <a:xfrm>
            <a:off x="2814320" y="7444740"/>
            <a:ext cx="25444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Mini-PCI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BTB connector</a:t>
            </a:r>
            <a:endParaRPr lang="zh-CN" altLang="en-US" sz="1000" dirty="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  <a:sym typeface="+mn-ea"/>
            </a:endParaRPr>
          </a:p>
        </p:txBody>
      </p:sp>
      <p:sp>
        <p:nvSpPr>
          <p:cNvPr id="116" name="文本框 115"/>
          <p:cNvSpPr txBox="1"/>
          <p:nvPr/>
        </p:nvSpPr>
        <p:spPr>
          <a:xfrm>
            <a:off x="524510" y="7719060"/>
            <a:ext cx="148082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Power</a:t>
            </a:r>
            <a:endParaRPr lang="en-US" altLang="zh-CN" sz="10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8" name="文本框 117"/>
          <p:cNvSpPr txBox="1"/>
          <p:nvPr/>
        </p:nvSpPr>
        <p:spPr>
          <a:xfrm>
            <a:off x="2810510" y="7708900"/>
            <a:ext cx="25444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5V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DC 2W</a:t>
            </a:r>
            <a:endParaRPr lang="zh-CN" altLang="en-US" sz="1000" dirty="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346710" y="7954010"/>
            <a:ext cx="6102985" cy="2819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0" name="文本框 119"/>
          <p:cNvSpPr txBox="1"/>
          <p:nvPr/>
        </p:nvSpPr>
        <p:spPr>
          <a:xfrm>
            <a:off x="419735" y="7962265"/>
            <a:ext cx="924560" cy="260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1100" b="1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Interfacts</a:t>
            </a:r>
            <a:endParaRPr lang="en-US" altLang="zh-CN" sz="1100" b="1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1" name="文本框 120"/>
          <p:cNvSpPr txBox="1"/>
          <p:nvPr/>
        </p:nvSpPr>
        <p:spPr>
          <a:xfrm>
            <a:off x="511175" y="8242300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cs typeface="Lato" panose="020F0502020204030203" pitchFamily="34" charset="0"/>
              </a:rPr>
              <a:t>Control Interfaces</a:t>
            </a:r>
            <a:endParaRPr lang="zh-CN" altLang="en-US" sz="100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22" name="直接连接符 121"/>
          <p:cNvCxnSpPr/>
          <p:nvPr/>
        </p:nvCxnSpPr>
        <p:spPr>
          <a:xfrm>
            <a:off x="338455" y="848614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文本框 122"/>
          <p:cNvSpPr txBox="1"/>
          <p:nvPr/>
        </p:nvSpPr>
        <p:spPr>
          <a:xfrm>
            <a:off x="2797175" y="8232140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SPI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GPIO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UART</a:t>
            </a:r>
            <a:endParaRPr lang="en-US" altLang="zh-CN" sz="1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4" name="文本框 123"/>
          <p:cNvSpPr txBox="1"/>
          <p:nvPr/>
        </p:nvSpPr>
        <p:spPr>
          <a:xfrm>
            <a:off x="514350" y="8506460"/>
            <a:ext cx="13449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</a:rPr>
              <a:t>Network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6" name="文本框 125"/>
          <p:cNvSpPr txBox="1"/>
          <p:nvPr/>
        </p:nvSpPr>
        <p:spPr>
          <a:xfrm>
            <a:off x="2800350" y="8506460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</a:t>
            </a:r>
            <a:r>
              <a:rPr sz="1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MII</a:t>
            </a:r>
            <a:endParaRPr sz="10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7" name="文本框 34"/>
          <p:cNvSpPr txBox="1"/>
          <p:nvPr/>
        </p:nvSpPr>
        <p:spPr>
          <a:xfrm>
            <a:off x="2865601" y="9672319"/>
            <a:ext cx="125603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u="sng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www.digisynlink.com</a:t>
            </a:r>
            <a:endParaRPr lang="en-US" altLang="zh-CN" sz="900" dirty="0" err="1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8" name="文本框 127"/>
          <p:cNvSpPr txBox="1"/>
          <p:nvPr/>
        </p:nvSpPr>
        <p:spPr>
          <a:xfrm>
            <a:off x="314960" y="9308979"/>
            <a:ext cx="28328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9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Address:</a:t>
            </a:r>
            <a:r>
              <a:rPr lang="en-US" altLang="zh-CN" sz="9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6116 Del Robles CT, San Jose, CA 95119</a:t>
            </a:r>
            <a:endParaRPr lang="zh-CN" altLang="en-US" sz="9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9" name="文本框 34"/>
          <p:cNvSpPr txBox="1"/>
          <p:nvPr/>
        </p:nvSpPr>
        <p:spPr>
          <a:xfrm>
            <a:off x="308374" y="9443973"/>
            <a:ext cx="182689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Email: </a:t>
            </a:r>
            <a:r>
              <a:rPr lang="en-US" altLang="zh-CN" sz="900" dirty="0" err="1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info@digisynthetic.com</a:t>
            </a:r>
            <a:endParaRPr lang="en-US" altLang="zh-CN" sz="9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" name="直接连接符 1"/>
          <p:cNvCxnSpPr/>
          <p:nvPr/>
        </p:nvCxnSpPr>
        <p:spPr>
          <a:xfrm>
            <a:off x="355600" y="4460240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809240" y="4521835"/>
            <a:ext cx="213804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Up to </a:t>
            </a:r>
            <a:r>
              <a:rPr lang="en-US" altLang="zh-CN" sz="1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</a:t>
            </a:r>
            <a:r>
              <a:rPr lang="zh-CN" altLang="en-US" sz="100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x</a:t>
            </a:r>
            <a:r>
              <a:rPr lang="en-US" altLang="zh-CN" sz="1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</a:t>
            </a:r>
            <a:r>
              <a:rPr lang="zh-CN" altLang="en-US" sz="100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</a:rPr>
              <a:t> channels</a:t>
            </a:r>
            <a:endParaRPr lang="zh-CN" altLang="en-US" sz="1000">
              <a:latin typeface="Lato" panose="020F0502020204030203" pitchFamily="34" charset="0"/>
              <a:ea typeface="微软雅黑" panose="020B0503020204020204" charset="-122"/>
              <a:cs typeface="Lato" panose="020F0502020204030203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0700" y="4462780"/>
            <a:ext cx="26098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latin typeface="Lato" panose="020F0502020204030203" pitchFamily="34" charset="0"/>
                <a:cs typeface="Lato" panose="020F0502020204030203" pitchFamily="34" charset="0"/>
                <a:sym typeface="+mn-ea"/>
              </a:rPr>
              <a:t>Audio Channels In/Out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(176.4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/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192</a:t>
            </a:r>
            <a:r>
              <a:rPr lang="zh-CN" altLang="en-US" sz="1000" dirty="0">
                <a:latin typeface="Lato" panose="020F0502020204030203" pitchFamily="34" charset="0"/>
                <a:ea typeface="微软雅黑" panose="020B0503020204020204" charset="-122"/>
                <a:cs typeface="Lato" panose="020F0502020204030203" pitchFamily="34" charset="0"/>
                <a:sym typeface="+mn-ea"/>
              </a:rPr>
              <a:t>kHz</a:t>
            </a:r>
            <a:r>
              <a:rPr lang="en-US" altLang="zh-CN" sz="1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)</a:t>
            </a:r>
            <a:endParaRPr lang="zh-CN" altLang="en-US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30446" y="8995712"/>
            <a:ext cx="11689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* Only DL-08 supports I2S</a:t>
            </a:r>
            <a:endParaRPr kumimoji="1" lang="zh-CN" altLang="en-US" sz="700" i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2" name="文本框 34"/>
          <p:cNvSpPr txBox="1"/>
          <p:nvPr/>
        </p:nvSpPr>
        <p:spPr>
          <a:xfrm>
            <a:off x="313689" y="9586035"/>
            <a:ext cx="1826895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Phone: 518-244-0383</a:t>
            </a:r>
            <a:endParaRPr lang="en-US" altLang="zh-CN" sz="9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38220" y="8869680"/>
            <a:ext cx="2766695" cy="198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+mn-ea"/>
              </a:rPr>
              <a:t>* API, 8x8@96kHz, 2x2@192kHz features will be available by Q3 2022</a:t>
            </a:r>
            <a:endParaRPr lang="en-US" altLang="zh-CN" sz="700" i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5.xml><?xml version="1.0" encoding="utf-8"?>
<p:tagLst xmlns:p="http://schemas.openxmlformats.org/presentationml/2006/main">
  <p:tag name="COMMONDATA" val="eyJoZGlkIjoiYjY0ODU3YjBmYzcwOGJiMmZjOTRlOGU2NDNkMjA5NmY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2719</Words>
  <Application>WPS 演示</Application>
  <PresentationFormat>自定义</PresentationFormat>
  <Paragraphs>156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Lato</vt:lpstr>
      <vt:lpstr>Calibri</vt:lpstr>
      <vt:lpstr>微软雅黑</vt:lpstr>
      <vt:lpstr>Arial Unicode MS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劉砖头</cp:lastModifiedBy>
  <cp:revision>268</cp:revision>
  <dcterms:created xsi:type="dcterms:W3CDTF">2019-06-19T02:08:00Z</dcterms:created>
  <dcterms:modified xsi:type="dcterms:W3CDTF">2022-08-03T03:56:46Z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2052-11.1.0.11875</vt:lpwstr>
  </property>
  <property fmtid="{D5CDD505-2E9C-101B-9397-08002B2CF9AE}" pid="3" name="ICV">
    <vt:lpwstr>EE4F5A32E6B74AF59BD47B6BAD7BA8F4</vt:lpwstr>
  </property>
</Properties>
</file>